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
  </p:notesMasterIdLst>
  <p:sldIdLst>
    <p:sldId id="298" r:id="rId2"/>
    <p:sldId id="299"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0000"/>
    <a:srgbClr val="F79709"/>
    <a:srgbClr val="000066"/>
    <a:srgbClr val="4F81B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p:cViewPr varScale="1">
        <p:scale>
          <a:sx n="72" d="100"/>
          <a:sy n="72" d="100"/>
        </p:scale>
        <p:origin x="2328" y="78"/>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2024/12/29</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E088EA-BB32-456F-AEE8-263A86A34FC3}"/>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8560D42-EE07-42FE-8EE5-71E0C0C24C13}"/>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A94EB8A-7FE0-4DF4-AA13-12ECB0BE79E0}"/>
              </a:ext>
            </a:extLst>
          </p:cNvPr>
          <p:cNvSpPr>
            <a:spLocks noGrp="1"/>
          </p:cNvSpPr>
          <p:nvPr>
            <p:ph type="dt" sz="half" idx="10"/>
          </p:nvPr>
        </p:nvSpPr>
        <p:spPr/>
        <p:txBody>
          <a:bodyPr/>
          <a:lstStyle/>
          <a:p>
            <a:pPr>
              <a:defRPr/>
            </a:pPr>
            <a:fld id="{C07978E3-3F75-4A0D-94BD-8754002B412E}" type="datetime1">
              <a:rPr lang="ja-JP" altLang="en-US" smtClean="0"/>
              <a:pPr>
                <a:defRPr/>
              </a:pPr>
              <a:t>2024/12/29</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B281B4E-4B70-42CA-AE56-D342C9FDEB1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9CF12442-3214-41BA-B97E-3ECA480C9B53}"/>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15153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4BC93D-B978-4C03-AB82-068934EF512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1C2B55-42C0-4E04-A1C5-983C0445C42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8C8E2E-7A94-4DC3-9EB4-B83CF5BF829A}"/>
              </a:ext>
            </a:extLst>
          </p:cNvPr>
          <p:cNvSpPr>
            <a:spLocks noGrp="1"/>
          </p:cNvSpPr>
          <p:nvPr>
            <p:ph type="dt" sz="half" idx="10"/>
          </p:nvPr>
        </p:nvSpPr>
        <p:spPr/>
        <p:txBody>
          <a:bodyPr/>
          <a:lstStyle/>
          <a:p>
            <a:pPr>
              <a:defRPr/>
            </a:pPr>
            <a:fld id="{F4988144-94EE-4D30-9361-6000D8699E60}" type="datetime1">
              <a:rPr lang="ja-JP" altLang="en-US" smtClean="0"/>
              <a:pPr>
                <a:defRPr/>
              </a:pPr>
              <a:t>2024/12/29</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E7E570A0-7455-4938-9C53-E3B0BFB8D951}"/>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5838645D-632F-4EA1-8380-3847E0A5B9DC}"/>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61175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3AA39A9-CB7A-4E52-B91A-F0439847F198}"/>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0269C09-4640-496E-ACEE-1685F117E437}"/>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0BD3E0-9CA2-4751-9D81-806584360E98}"/>
              </a:ext>
            </a:extLst>
          </p:cNvPr>
          <p:cNvSpPr>
            <a:spLocks noGrp="1"/>
          </p:cNvSpPr>
          <p:nvPr>
            <p:ph type="dt" sz="half" idx="10"/>
          </p:nvPr>
        </p:nvSpPr>
        <p:spPr/>
        <p:txBody>
          <a:bodyPr/>
          <a:lstStyle/>
          <a:p>
            <a:pPr>
              <a:defRPr/>
            </a:pPr>
            <a:fld id="{B9AA9BE7-304D-4DF5-9736-3527E2E07CC4}" type="datetime1">
              <a:rPr lang="ja-JP" altLang="en-US" smtClean="0"/>
              <a:pPr>
                <a:defRPr/>
              </a:pPr>
              <a:t>2024/12/29</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9EF8FEDB-D264-4EC9-9B4B-B8121A1F8168}"/>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E5008CA-DE8B-4D3A-9B84-B6EE152EC348}"/>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89092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3DE92F-3B43-4080-A19D-75184B426AC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F968BCC-D9ED-4C51-9AC1-5E373005C23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F2F0C6-065C-4F87-B666-7F4ACB669E08}"/>
              </a:ext>
            </a:extLst>
          </p:cNvPr>
          <p:cNvSpPr>
            <a:spLocks noGrp="1"/>
          </p:cNvSpPr>
          <p:nvPr>
            <p:ph type="dt" sz="half" idx="10"/>
          </p:nvPr>
        </p:nvSpPr>
        <p:spPr/>
        <p:txBody>
          <a:bodyPr/>
          <a:lstStyle/>
          <a:p>
            <a:pPr>
              <a:defRPr/>
            </a:pPr>
            <a:fld id="{A18075BB-3CD5-4CA7-A691-D3E6921D0F2F}" type="datetime1">
              <a:rPr lang="ja-JP" altLang="en-US" smtClean="0"/>
              <a:pPr>
                <a:defRPr/>
              </a:pPr>
              <a:t>2024/12/29</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99CE2A00-BFB5-4DF3-AFF7-97F601CFB36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F6248BBB-8485-445D-820A-739F33DB106B}"/>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8212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BCDAD-AF3E-4A08-9CB2-5CC5299D93F5}"/>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E6F1ED-8BB7-4ECB-9547-18D1F3FB78CC}"/>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420514B-D7E2-41A0-AC2F-347A9187E3B4}"/>
              </a:ext>
            </a:extLst>
          </p:cNvPr>
          <p:cNvSpPr>
            <a:spLocks noGrp="1"/>
          </p:cNvSpPr>
          <p:nvPr>
            <p:ph type="dt" sz="half" idx="10"/>
          </p:nvPr>
        </p:nvSpPr>
        <p:spPr/>
        <p:txBody>
          <a:bodyPr/>
          <a:lstStyle/>
          <a:p>
            <a:pPr>
              <a:defRPr/>
            </a:pPr>
            <a:fld id="{087999A7-B118-4595-8F5D-3EA4785052C5}" type="datetime1">
              <a:rPr lang="ja-JP" altLang="en-US" smtClean="0"/>
              <a:pPr>
                <a:defRPr/>
              </a:pPr>
              <a:t>2024/12/29</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095EDDD-63E9-483F-B586-E0D4061F05F9}"/>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8F486DF-1245-4C33-8F28-55C532295E1A}"/>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12229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5FF337-5CAB-4DB7-9AA2-4CC0F530729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F215C9-65F3-4DDE-B10F-7083412DA978}"/>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6E42E64-AACF-43D7-AD20-A1628E1060EC}"/>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EDC1CAB-B61F-4D10-8560-4D49A60F4C7F}"/>
              </a:ext>
            </a:extLst>
          </p:cNvPr>
          <p:cNvSpPr>
            <a:spLocks noGrp="1"/>
          </p:cNvSpPr>
          <p:nvPr>
            <p:ph type="dt" sz="half" idx="10"/>
          </p:nvPr>
        </p:nvSpPr>
        <p:spPr/>
        <p:txBody>
          <a:bodyPr/>
          <a:lstStyle/>
          <a:p>
            <a:pPr>
              <a:defRPr/>
            </a:pPr>
            <a:fld id="{2A8EE726-064D-4A7A-87F8-C255F47775DA}" type="datetime1">
              <a:rPr lang="ja-JP" altLang="en-US" smtClean="0"/>
              <a:pPr>
                <a:defRPr/>
              </a:pPr>
              <a:t>2024/12/29</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25704CB2-7794-4D72-BA0F-BB1C7833F5C8}"/>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98BB0636-0B87-4528-BD47-DF75910757A2}"/>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76867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0AABB-C804-47E2-B795-0E0670D11968}"/>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2FB776-3A74-4636-A67C-65989EB76BDB}"/>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286AEC-F43D-482A-AF58-56B28A76D330}"/>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51E5526-8304-49D0-8699-90B8F8F1BBA5}"/>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222D7F2-499C-439B-AD26-85C1ED540A08}"/>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3CF98AA-F11F-47FE-9C9E-E915F47B0ED0}"/>
              </a:ext>
            </a:extLst>
          </p:cNvPr>
          <p:cNvSpPr>
            <a:spLocks noGrp="1"/>
          </p:cNvSpPr>
          <p:nvPr>
            <p:ph type="dt" sz="half" idx="10"/>
          </p:nvPr>
        </p:nvSpPr>
        <p:spPr/>
        <p:txBody>
          <a:bodyPr/>
          <a:lstStyle/>
          <a:p>
            <a:pPr>
              <a:defRPr/>
            </a:pPr>
            <a:fld id="{A5861FEA-1BE4-4962-8DDE-A5D55E7527A9}" type="datetime1">
              <a:rPr lang="ja-JP" altLang="en-US" smtClean="0"/>
              <a:pPr>
                <a:defRPr/>
              </a:pPr>
              <a:t>2024/12/29</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018672E7-82ED-40C5-8FA1-8F15626EF0F9}"/>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95A03317-747F-48F2-986A-2C742282E4C4}"/>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08532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A8925-0AEE-48EC-8324-80BB8AB129A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4584DC0-DEF1-4597-A148-8EAA56E2AE73}"/>
              </a:ext>
            </a:extLst>
          </p:cNvPr>
          <p:cNvSpPr>
            <a:spLocks noGrp="1"/>
          </p:cNvSpPr>
          <p:nvPr>
            <p:ph type="dt" sz="half" idx="10"/>
          </p:nvPr>
        </p:nvSpPr>
        <p:spPr/>
        <p:txBody>
          <a:bodyPr/>
          <a:lstStyle/>
          <a:p>
            <a:pPr>
              <a:defRPr/>
            </a:pPr>
            <a:fld id="{3BC3B54A-4984-489F-9AD9-FFA51C931E4D}" type="datetime1">
              <a:rPr lang="ja-JP" altLang="en-US" smtClean="0"/>
              <a:pPr>
                <a:defRPr/>
              </a:pPr>
              <a:t>2024/12/29</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9EEE6680-FC24-47C8-ADD9-5439E1796B21}"/>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BB16BA82-589C-4504-90E9-F20D899F2343}"/>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93190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8C46A2-1757-4F15-AEAA-7595C49E2C6C}"/>
              </a:ext>
            </a:extLst>
          </p:cNvPr>
          <p:cNvSpPr>
            <a:spLocks noGrp="1"/>
          </p:cNvSpPr>
          <p:nvPr>
            <p:ph type="dt" sz="half" idx="10"/>
          </p:nvPr>
        </p:nvSpPr>
        <p:spPr/>
        <p:txBody>
          <a:bodyPr/>
          <a:lstStyle/>
          <a:p>
            <a:pPr>
              <a:defRPr/>
            </a:pPr>
            <a:fld id="{6AF2FB7D-6622-44BB-8443-AAE9ABD04C2A}" type="datetime1">
              <a:rPr lang="ja-JP" altLang="en-US" smtClean="0"/>
              <a:pPr>
                <a:defRPr/>
              </a:pPr>
              <a:t>2024/12/29</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0150BE5D-2126-4240-9384-5F512EFE7577}"/>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85AD388D-248F-4991-BCA2-B427AAA8E107}"/>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3884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964DFD-CB89-4D97-96C4-4FF9B846680C}"/>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E96D20-5DA1-4631-B370-D8934E338862}"/>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48D4201-B6A0-414A-ABCB-BE09716A06FE}"/>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3DF43F-2393-4F68-9D60-E85F26FBFDB1}"/>
              </a:ext>
            </a:extLst>
          </p:cNvPr>
          <p:cNvSpPr>
            <a:spLocks noGrp="1"/>
          </p:cNvSpPr>
          <p:nvPr>
            <p:ph type="dt" sz="half" idx="10"/>
          </p:nvPr>
        </p:nvSpPr>
        <p:spPr/>
        <p:txBody>
          <a:bodyPr/>
          <a:lstStyle/>
          <a:p>
            <a:pPr>
              <a:defRPr/>
            </a:pPr>
            <a:fld id="{20FF1BBD-CBC7-4959-8351-5A736CE0938B}" type="datetime1">
              <a:rPr lang="ja-JP" altLang="en-US" smtClean="0"/>
              <a:pPr>
                <a:defRPr/>
              </a:pPr>
              <a:t>2024/12/29</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6A45307B-624E-4029-8246-EC548F13E02F}"/>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9CCA2B0A-582B-4D30-BF33-B58DCB532B34}"/>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599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BCEA88-44B2-4AE8-B261-49D2CE5C124E}"/>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AF882A-CB60-4522-832F-B752A3D79217}"/>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D099A829-2487-4DF1-873F-731058CB3787}"/>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AACA092-5ED2-40A0-9CBA-815293365FDB}"/>
              </a:ext>
            </a:extLst>
          </p:cNvPr>
          <p:cNvSpPr>
            <a:spLocks noGrp="1"/>
          </p:cNvSpPr>
          <p:nvPr>
            <p:ph type="dt" sz="half" idx="10"/>
          </p:nvPr>
        </p:nvSpPr>
        <p:spPr/>
        <p:txBody>
          <a:bodyPr/>
          <a:lstStyle/>
          <a:p>
            <a:pPr>
              <a:defRPr/>
            </a:pPr>
            <a:fld id="{79992FBA-136A-4615-B42B-1BCBDE2F7E83}" type="datetime1">
              <a:rPr lang="ja-JP" altLang="en-US" smtClean="0"/>
              <a:pPr>
                <a:defRPr/>
              </a:pPr>
              <a:t>2024/12/29</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D8FAB49-4649-454B-B7BF-1E448D5AA4F1}"/>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F5076F5A-CA79-4C0D-B76D-4AF6256B241E}"/>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96939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AE3B701-EBE2-468D-9FB9-35036AD2CA9E}"/>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8A0743-A733-4AE2-B7DF-C96A896755AE}"/>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6D82B8-8D05-46A8-BE26-CFC78B480035}"/>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2024/12/29</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43F6B9E2-66F9-449F-B552-4CC17FD243E0}"/>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93A823E2-B810-4F81-A847-DEEF45316691}"/>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981343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jp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https://www.ask-corp.jp/news/images_thumb/ask/2022/220804_nvidia_ogp.jpg" TargetMode="External"/><Relationship Id="rId2" Type="http://schemas.openxmlformats.org/officeDocument/2006/relationships/image" Target="../media/image1.png"/><Relationship Id="rId16" Type="http://schemas.openxmlformats.org/officeDocument/2006/relationships/image" Target="https://bto.applied.ne.jp/sysimg/ecnext/HPC-Deep-Type-MSAI3UEP1S-4GP_1.png" TargetMode="Externa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https://www.applied-g.jp/lp/fabrik-system/images/hard-img_os_02.png" TargetMode="External"/><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a:extLst>
              <a:ext uri="{FF2B5EF4-FFF2-40B4-BE49-F238E27FC236}">
                <a16:creationId xmlns:a16="http://schemas.microsoft.com/office/drawing/2014/main" id="{BC2DD750-A12E-DFCF-52E5-47862684DD95}"/>
              </a:ext>
            </a:extLst>
          </p:cNvPr>
          <p:cNvSpPr>
            <a:spLocks noChangeArrowheads="1"/>
          </p:cNvSpPr>
          <p:nvPr/>
        </p:nvSpPr>
        <p:spPr bwMode="auto">
          <a:xfrm>
            <a:off x="449333" y="6987739"/>
            <a:ext cx="6653070" cy="2987446"/>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dirty="0"/>
          </a:p>
        </p:txBody>
      </p:sp>
      <p:pic>
        <p:nvPicPr>
          <p:cNvPr id="41" name="図 8">
            <a:extLst>
              <a:ext uri="{FF2B5EF4-FFF2-40B4-BE49-F238E27FC236}">
                <a16:creationId xmlns:a16="http://schemas.microsoft.com/office/drawing/2014/main" id="{2B1E3D23-7C9E-831E-1CF4-1E1F0F53F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00" y="7511194"/>
            <a:ext cx="1598724" cy="1460043"/>
          </a:xfrm>
          <a:prstGeom prst="rect">
            <a:avLst/>
          </a:prstGeom>
          <a:noFill/>
          <a:extLst>
            <a:ext uri="{909E8E84-426E-40DD-AFC4-6F175D3DCCD1}">
              <a14:hiddenFill xmlns:a14="http://schemas.microsoft.com/office/drawing/2010/main">
                <a:solidFill>
                  <a:srgbClr val="FFFFFF"/>
                </a:solidFill>
              </a14:hiddenFill>
            </a:ext>
          </a:extLst>
        </p:spPr>
      </p:pic>
      <p:pic>
        <p:nvPicPr>
          <p:cNvPr id="38" name="図 37">
            <a:extLst>
              <a:ext uri="{FF2B5EF4-FFF2-40B4-BE49-F238E27FC236}">
                <a16:creationId xmlns:a16="http://schemas.microsoft.com/office/drawing/2014/main" id="{37646434-D8B3-F23A-3855-F164D093B51F}"/>
              </a:ext>
            </a:extLst>
          </p:cNvPr>
          <p:cNvPicPr>
            <a:picLocks noChangeAspect="1"/>
          </p:cNvPicPr>
          <p:nvPr/>
        </p:nvPicPr>
        <p:blipFill rotWithShape="1">
          <a:blip r:embed="rId3">
            <a:extLst>
              <a:ext uri="{28A0092B-C50C-407E-A947-70E740481C1C}">
                <a14:useLocalDpi xmlns:a14="http://schemas.microsoft.com/office/drawing/2010/main" val="0"/>
              </a:ext>
            </a:extLst>
          </a:blip>
          <a:srcRect t="-127" b="85791"/>
          <a:stretch/>
        </p:blipFill>
        <p:spPr>
          <a:xfrm rot="10800000">
            <a:off x="449333" y="6989813"/>
            <a:ext cx="6661008" cy="521380"/>
          </a:xfrm>
          <a:prstGeom prst="rect">
            <a:avLst/>
          </a:prstGeom>
        </p:spPr>
      </p:pic>
      <p:sp>
        <p:nvSpPr>
          <p:cNvPr id="6" name="Rectangle 3">
            <a:extLst>
              <a:ext uri="{FF2B5EF4-FFF2-40B4-BE49-F238E27FC236}">
                <a16:creationId xmlns:a16="http://schemas.microsoft.com/office/drawing/2014/main" id="{F3D6F692-B693-87AA-F64E-84EBDB5B50CD}"/>
              </a:ext>
            </a:extLst>
          </p:cNvPr>
          <p:cNvSpPr>
            <a:spLocks noChangeArrowheads="1"/>
          </p:cNvSpPr>
          <p:nvPr/>
        </p:nvSpPr>
        <p:spPr bwMode="auto">
          <a:xfrm>
            <a:off x="449333" y="3759298"/>
            <a:ext cx="6653070" cy="2987446"/>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dirty="0"/>
          </a:p>
        </p:txBody>
      </p:sp>
      <p:pic>
        <p:nvPicPr>
          <p:cNvPr id="18" name="図 17">
            <a:extLst>
              <a:ext uri="{FF2B5EF4-FFF2-40B4-BE49-F238E27FC236}">
                <a16:creationId xmlns:a16="http://schemas.microsoft.com/office/drawing/2014/main" id="{48BA051F-E10B-4E3D-86E8-763B9737C9DF}"/>
              </a:ext>
            </a:extLst>
          </p:cNvPr>
          <p:cNvPicPr>
            <a:picLocks noChangeAspect="1"/>
          </p:cNvPicPr>
          <p:nvPr/>
        </p:nvPicPr>
        <p:blipFill rotWithShape="1">
          <a:blip r:embed="rId3">
            <a:extLst>
              <a:ext uri="{28A0092B-C50C-407E-A947-70E740481C1C}">
                <a14:useLocalDpi xmlns:a14="http://schemas.microsoft.com/office/drawing/2010/main" val="0"/>
              </a:ext>
            </a:extLst>
          </a:blip>
          <a:srcRect t="-127" b="85791"/>
          <a:stretch/>
        </p:blipFill>
        <p:spPr>
          <a:xfrm rot="10800000">
            <a:off x="449334" y="3759297"/>
            <a:ext cx="6661008" cy="521380"/>
          </a:xfrm>
          <a:prstGeom prst="rect">
            <a:avLst/>
          </a:prstGeom>
        </p:spPr>
      </p:pic>
      <p:pic>
        <p:nvPicPr>
          <p:cNvPr id="19" name="図 18">
            <a:extLst>
              <a:ext uri="{FF2B5EF4-FFF2-40B4-BE49-F238E27FC236}">
                <a16:creationId xmlns:a16="http://schemas.microsoft.com/office/drawing/2014/main" id="{16AFDC6A-6F25-4BEE-BF18-76DDC4743130}"/>
              </a:ext>
            </a:extLst>
          </p:cNvPr>
          <p:cNvPicPr>
            <a:picLocks noChangeAspect="1"/>
          </p:cNvPicPr>
          <p:nvPr/>
        </p:nvPicPr>
        <p:blipFill rotWithShape="1">
          <a:blip r:embed="rId3">
            <a:extLst>
              <a:ext uri="{28A0092B-C50C-407E-A947-70E740481C1C}">
                <a14:useLocalDpi xmlns:a14="http://schemas.microsoft.com/office/drawing/2010/main" val="0"/>
              </a:ext>
            </a:extLst>
          </a:blip>
          <a:srcRect t="18500"/>
          <a:stretch/>
        </p:blipFill>
        <p:spPr>
          <a:xfrm rot="10800000">
            <a:off x="-10257" y="1"/>
            <a:ext cx="7580189" cy="2105024"/>
          </a:xfrm>
          <a:prstGeom prst="rect">
            <a:avLst/>
          </a:prstGeom>
        </p:spPr>
      </p:pic>
      <p:sp>
        <p:nvSpPr>
          <p:cNvPr id="195" name="Rectangle 345">
            <a:extLst>
              <a:ext uri="{FF2B5EF4-FFF2-40B4-BE49-F238E27FC236}">
                <a16:creationId xmlns:a16="http://schemas.microsoft.com/office/drawing/2014/main" id="{E58FD9F4-E10E-28E2-4C28-E5C642BB9C27}"/>
              </a:ext>
            </a:extLst>
          </p:cNvPr>
          <p:cNvSpPr>
            <a:spLocks noChangeArrowheads="1"/>
          </p:cNvSpPr>
          <p:nvPr/>
        </p:nvSpPr>
        <p:spPr bwMode="auto">
          <a:xfrm>
            <a:off x="152400" y="15240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6" name="Rectangle 346">
            <a:extLst>
              <a:ext uri="{FF2B5EF4-FFF2-40B4-BE49-F238E27FC236}">
                <a16:creationId xmlns:a16="http://schemas.microsoft.com/office/drawing/2014/main" id="{E34BAA9D-DA07-F9C8-120B-3A22288DCF8A}"/>
              </a:ext>
            </a:extLst>
          </p:cNvPr>
          <p:cNvSpPr>
            <a:spLocks noChangeArrowheads="1"/>
          </p:cNvSpPr>
          <p:nvPr/>
        </p:nvSpPr>
        <p:spPr bwMode="auto">
          <a:xfrm>
            <a:off x="152400" y="6096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7" name="Rectangle 347">
            <a:extLst>
              <a:ext uri="{FF2B5EF4-FFF2-40B4-BE49-F238E27FC236}">
                <a16:creationId xmlns:a16="http://schemas.microsoft.com/office/drawing/2014/main" id="{93808E33-00F2-C258-7DC0-528E7DE3E14E}"/>
              </a:ext>
            </a:extLst>
          </p:cNvPr>
          <p:cNvSpPr>
            <a:spLocks noChangeArrowheads="1"/>
          </p:cNvSpPr>
          <p:nvPr/>
        </p:nvSpPr>
        <p:spPr bwMode="auto">
          <a:xfrm>
            <a:off x="152400" y="6096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6550" algn="l"/>
              </a:tabLst>
              <a:defRPr>
                <a:solidFill>
                  <a:schemeClr val="tx1"/>
                </a:solidFill>
                <a:latin typeface="Arial" panose="020B0604020202020204" pitchFamily="34" charset="0"/>
              </a:defRPr>
            </a:lvl1pPr>
            <a:lvl2pPr eaLnBrk="0" fontAlgn="base" hangingPunct="0">
              <a:spcBef>
                <a:spcPct val="0"/>
              </a:spcBef>
              <a:spcAft>
                <a:spcPct val="0"/>
              </a:spcAft>
              <a:tabLst>
                <a:tab pos="1606550" algn="l"/>
              </a:tabLst>
              <a:defRPr>
                <a:solidFill>
                  <a:schemeClr val="tx1"/>
                </a:solidFill>
                <a:latin typeface="Arial" panose="020B0604020202020204" pitchFamily="34" charset="0"/>
              </a:defRPr>
            </a:lvl2pPr>
            <a:lvl3pPr eaLnBrk="0" fontAlgn="base" hangingPunct="0">
              <a:spcBef>
                <a:spcPct val="0"/>
              </a:spcBef>
              <a:spcAft>
                <a:spcPct val="0"/>
              </a:spcAft>
              <a:tabLst>
                <a:tab pos="1606550" algn="l"/>
              </a:tabLst>
              <a:defRPr>
                <a:solidFill>
                  <a:schemeClr val="tx1"/>
                </a:solidFill>
                <a:latin typeface="Arial" panose="020B0604020202020204" pitchFamily="34" charset="0"/>
              </a:defRPr>
            </a:lvl3pPr>
            <a:lvl4pPr eaLnBrk="0" fontAlgn="base" hangingPunct="0">
              <a:spcBef>
                <a:spcPct val="0"/>
              </a:spcBef>
              <a:spcAft>
                <a:spcPct val="0"/>
              </a:spcAft>
              <a:tabLst>
                <a:tab pos="1606550" algn="l"/>
              </a:tabLst>
              <a:defRPr>
                <a:solidFill>
                  <a:schemeClr val="tx1"/>
                </a:solidFill>
                <a:latin typeface="Arial" panose="020B0604020202020204" pitchFamily="34" charset="0"/>
              </a:defRPr>
            </a:lvl4pPr>
            <a:lvl5pPr eaLnBrk="0" fontAlgn="base" hangingPunct="0">
              <a:spcBef>
                <a:spcPct val="0"/>
              </a:spcBef>
              <a:spcAft>
                <a:spcPct val="0"/>
              </a:spcAft>
              <a:tabLst>
                <a:tab pos="1606550" algn="l"/>
              </a:tabLst>
              <a:defRPr>
                <a:solidFill>
                  <a:schemeClr val="tx1"/>
                </a:solidFill>
                <a:latin typeface="Arial" panose="020B0604020202020204" pitchFamily="34" charset="0"/>
              </a:defRPr>
            </a:lvl5pPr>
            <a:lvl6pPr eaLnBrk="0" fontAlgn="base" hangingPunct="0">
              <a:spcBef>
                <a:spcPct val="0"/>
              </a:spcBef>
              <a:spcAft>
                <a:spcPct val="0"/>
              </a:spcAft>
              <a:tabLst>
                <a:tab pos="1606550" algn="l"/>
              </a:tabLst>
              <a:defRPr>
                <a:solidFill>
                  <a:schemeClr val="tx1"/>
                </a:solidFill>
                <a:latin typeface="Arial" panose="020B0604020202020204" pitchFamily="34" charset="0"/>
              </a:defRPr>
            </a:lvl6pPr>
            <a:lvl7pPr eaLnBrk="0" fontAlgn="base" hangingPunct="0">
              <a:spcBef>
                <a:spcPct val="0"/>
              </a:spcBef>
              <a:spcAft>
                <a:spcPct val="0"/>
              </a:spcAft>
              <a:tabLst>
                <a:tab pos="1606550" algn="l"/>
              </a:tabLst>
              <a:defRPr>
                <a:solidFill>
                  <a:schemeClr val="tx1"/>
                </a:solidFill>
                <a:latin typeface="Arial" panose="020B0604020202020204" pitchFamily="34" charset="0"/>
              </a:defRPr>
            </a:lvl7pPr>
            <a:lvl8pPr eaLnBrk="0" fontAlgn="base" hangingPunct="0">
              <a:spcBef>
                <a:spcPct val="0"/>
              </a:spcBef>
              <a:spcAft>
                <a:spcPct val="0"/>
              </a:spcAft>
              <a:tabLst>
                <a:tab pos="1606550" algn="l"/>
              </a:tabLst>
              <a:defRPr>
                <a:solidFill>
                  <a:schemeClr val="tx1"/>
                </a:solidFill>
                <a:latin typeface="Arial" panose="020B0604020202020204" pitchFamily="34" charset="0"/>
              </a:defRPr>
            </a:lvl8pPr>
            <a:lvl9pPr eaLnBrk="0" fontAlgn="base" hangingPunct="0">
              <a:spcBef>
                <a:spcPct val="0"/>
              </a:spcBef>
              <a:spcAft>
                <a:spcPct val="0"/>
              </a:spcAft>
              <a:tabLst>
                <a:tab pos="16065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6550" algn="l"/>
              </a:tabLst>
            </a:pPr>
            <a:r>
              <a:rPr kumimoji="0" lang="en-US"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0" lang="en-US" altLang="ja-JP"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606550" algn="l"/>
              </a:tabLst>
            </a:pP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198" name="Rectangle 348">
            <a:extLst>
              <a:ext uri="{FF2B5EF4-FFF2-40B4-BE49-F238E27FC236}">
                <a16:creationId xmlns:a16="http://schemas.microsoft.com/office/drawing/2014/main" id="{28467A9C-409A-29A0-8D18-6915A63E2D59}"/>
              </a:ext>
            </a:extLst>
          </p:cNvPr>
          <p:cNvSpPr>
            <a:spLocks noChangeArrowheads="1"/>
          </p:cNvSpPr>
          <p:nvPr/>
        </p:nvSpPr>
        <p:spPr bwMode="auto">
          <a:xfrm>
            <a:off x="152400" y="6096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229" name="Rectangle 349">
            <a:extLst>
              <a:ext uri="{FF2B5EF4-FFF2-40B4-BE49-F238E27FC236}">
                <a16:creationId xmlns:a16="http://schemas.microsoft.com/office/drawing/2014/main" id="{D4787388-AF21-3284-7AB5-790E2C15C192}"/>
              </a:ext>
            </a:extLst>
          </p:cNvPr>
          <p:cNvSpPr>
            <a:spLocks noChangeArrowheads="1"/>
          </p:cNvSpPr>
          <p:nvPr/>
        </p:nvSpPr>
        <p:spPr bwMode="auto">
          <a:xfrm>
            <a:off x="152400" y="6096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95375" algn="l"/>
              </a:tabLst>
              <a:defRPr>
                <a:solidFill>
                  <a:schemeClr val="tx1"/>
                </a:solidFill>
                <a:latin typeface="Arial" panose="020B0604020202020204" pitchFamily="34" charset="0"/>
              </a:defRPr>
            </a:lvl1pPr>
            <a:lvl2pPr eaLnBrk="0" fontAlgn="base" hangingPunct="0">
              <a:spcBef>
                <a:spcPct val="0"/>
              </a:spcBef>
              <a:spcAft>
                <a:spcPct val="0"/>
              </a:spcAft>
              <a:tabLst>
                <a:tab pos="1095375" algn="l"/>
              </a:tabLst>
              <a:defRPr>
                <a:solidFill>
                  <a:schemeClr val="tx1"/>
                </a:solidFill>
                <a:latin typeface="Arial" panose="020B0604020202020204" pitchFamily="34" charset="0"/>
              </a:defRPr>
            </a:lvl2pPr>
            <a:lvl3pPr eaLnBrk="0" fontAlgn="base" hangingPunct="0">
              <a:spcBef>
                <a:spcPct val="0"/>
              </a:spcBef>
              <a:spcAft>
                <a:spcPct val="0"/>
              </a:spcAft>
              <a:tabLst>
                <a:tab pos="1095375" algn="l"/>
              </a:tabLst>
              <a:defRPr>
                <a:solidFill>
                  <a:schemeClr val="tx1"/>
                </a:solidFill>
                <a:latin typeface="Arial" panose="020B0604020202020204" pitchFamily="34" charset="0"/>
              </a:defRPr>
            </a:lvl3pPr>
            <a:lvl4pPr eaLnBrk="0" fontAlgn="base" hangingPunct="0">
              <a:spcBef>
                <a:spcPct val="0"/>
              </a:spcBef>
              <a:spcAft>
                <a:spcPct val="0"/>
              </a:spcAft>
              <a:tabLst>
                <a:tab pos="1095375" algn="l"/>
              </a:tabLst>
              <a:defRPr>
                <a:solidFill>
                  <a:schemeClr val="tx1"/>
                </a:solidFill>
                <a:latin typeface="Arial" panose="020B0604020202020204" pitchFamily="34" charset="0"/>
              </a:defRPr>
            </a:lvl4pPr>
            <a:lvl5pPr eaLnBrk="0" fontAlgn="base" hangingPunct="0">
              <a:spcBef>
                <a:spcPct val="0"/>
              </a:spcBef>
              <a:spcAft>
                <a:spcPct val="0"/>
              </a:spcAft>
              <a:tabLst>
                <a:tab pos="1095375" algn="l"/>
              </a:tabLst>
              <a:defRPr>
                <a:solidFill>
                  <a:schemeClr val="tx1"/>
                </a:solidFill>
                <a:latin typeface="Arial" panose="020B0604020202020204" pitchFamily="34" charset="0"/>
              </a:defRPr>
            </a:lvl5pPr>
            <a:lvl6pPr eaLnBrk="0" fontAlgn="base" hangingPunct="0">
              <a:spcBef>
                <a:spcPct val="0"/>
              </a:spcBef>
              <a:spcAft>
                <a:spcPct val="0"/>
              </a:spcAft>
              <a:tabLst>
                <a:tab pos="1095375" algn="l"/>
              </a:tabLst>
              <a:defRPr>
                <a:solidFill>
                  <a:schemeClr val="tx1"/>
                </a:solidFill>
                <a:latin typeface="Arial" panose="020B0604020202020204" pitchFamily="34" charset="0"/>
              </a:defRPr>
            </a:lvl6pPr>
            <a:lvl7pPr eaLnBrk="0" fontAlgn="base" hangingPunct="0">
              <a:spcBef>
                <a:spcPct val="0"/>
              </a:spcBef>
              <a:spcAft>
                <a:spcPct val="0"/>
              </a:spcAft>
              <a:tabLst>
                <a:tab pos="1095375" algn="l"/>
              </a:tabLst>
              <a:defRPr>
                <a:solidFill>
                  <a:schemeClr val="tx1"/>
                </a:solidFill>
                <a:latin typeface="Arial" panose="020B0604020202020204" pitchFamily="34" charset="0"/>
              </a:defRPr>
            </a:lvl7pPr>
            <a:lvl8pPr eaLnBrk="0" fontAlgn="base" hangingPunct="0">
              <a:spcBef>
                <a:spcPct val="0"/>
              </a:spcBef>
              <a:spcAft>
                <a:spcPct val="0"/>
              </a:spcAft>
              <a:tabLst>
                <a:tab pos="1095375" algn="l"/>
              </a:tabLst>
              <a:defRPr>
                <a:solidFill>
                  <a:schemeClr val="tx1"/>
                </a:solidFill>
                <a:latin typeface="Arial" panose="020B0604020202020204" pitchFamily="34" charset="0"/>
              </a:defRPr>
            </a:lvl8pPr>
            <a:lvl9pPr eaLnBrk="0" fontAlgn="base" hangingPunct="0">
              <a:spcBef>
                <a:spcPct val="0"/>
              </a:spcBef>
              <a:spcAft>
                <a:spcPct val="0"/>
              </a:spcAft>
              <a:tabLst>
                <a:tab pos="10953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95375" algn="l"/>
              </a:tabLst>
            </a:pPr>
            <a:br>
              <a:rPr kumimoji="0" lang="ja-JP" altLang="ja-JP" sz="400" b="0" i="0" u="none" strike="noStrike" cap="none" normalizeH="0" baseline="0">
                <a:ln>
                  <a:noFill/>
                </a:ln>
                <a:solidFill>
                  <a:schemeClr val="tx1"/>
                </a:solidFill>
                <a:effectLst/>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95375" algn="l"/>
              </a:tabLst>
            </a:pPr>
            <a:r>
              <a:rPr kumimoji="0" lang="en-US"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0" lang="en-US" altLang="ja-JP"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095375" algn="l"/>
              </a:tabLst>
            </a:pP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234" name="Rectangle 350">
            <a:extLst>
              <a:ext uri="{FF2B5EF4-FFF2-40B4-BE49-F238E27FC236}">
                <a16:creationId xmlns:a16="http://schemas.microsoft.com/office/drawing/2014/main" id="{E71AC864-BB46-55BD-2A8D-A13B966BBB1D}"/>
              </a:ext>
            </a:extLst>
          </p:cNvPr>
          <p:cNvSpPr>
            <a:spLocks noChangeArrowheads="1"/>
          </p:cNvSpPr>
          <p:nvPr/>
        </p:nvSpPr>
        <p:spPr bwMode="auto">
          <a:xfrm>
            <a:off x="152400" y="6096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nvGrpSpPr>
          <p:cNvPr id="47" name="Group 48">
            <a:extLst>
              <a:ext uri="{FF2B5EF4-FFF2-40B4-BE49-F238E27FC236}">
                <a16:creationId xmlns:a16="http://schemas.microsoft.com/office/drawing/2014/main" id="{FDC35E7C-31BB-CCEC-E586-38DD6F539BB8}"/>
              </a:ext>
            </a:extLst>
          </p:cNvPr>
          <p:cNvGrpSpPr>
            <a:grpSpLocks/>
          </p:cNvGrpSpPr>
          <p:nvPr/>
        </p:nvGrpSpPr>
        <p:grpSpPr bwMode="auto">
          <a:xfrm>
            <a:off x="757945" y="10272186"/>
            <a:ext cx="6230938" cy="292101"/>
            <a:chOff x="1153" y="15199"/>
            <a:chExt cx="9813" cy="460"/>
          </a:xfrm>
        </p:grpSpPr>
        <p:grpSp>
          <p:nvGrpSpPr>
            <p:cNvPr id="48" name="Group 49">
              <a:extLst>
                <a:ext uri="{FF2B5EF4-FFF2-40B4-BE49-F238E27FC236}">
                  <a16:creationId xmlns:a16="http://schemas.microsoft.com/office/drawing/2014/main" id="{0F358B90-CD61-1254-8943-8B4292DF9058}"/>
                </a:ext>
              </a:extLst>
            </p:cNvPr>
            <p:cNvGrpSpPr>
              <a:grpSpLocks/>
            </p:cNvGrpSpPr>
            <p:nvPr/>
          </p:nvGrpSpPr>
          <p:grpSpPr bwMode="auto">
            <a:xfrm>
              <a:off x="4592" y="15199"/>
              <a:ext cx="6374" cy="460"/>
              <a:chOff x="2509" y="15549"/>
              <a:chExt cx="7637" cy="552"/>
            </a:xfrm>
          </p:grpSpPr>
          <p:sp>
            <p:nvSpPr>
              <p:cNvPr id="50" name="WordArt 50">
                <a:extLst>
                  <a:ext uri="{FF2B5EF4-FFF2-40B4-BE49-F238E27FC236}">
                    <a16:creationId xmlns:a16="http://schemas.microsoft.com/office/drawing/2014/main" id="{2908EC0F-3B37-B206-9FD1-D538A3F4C37D}"/>
                  </a:ext>
                </a:extLst>
              </p:cNvPr>
              <p:cNvSpPr>
                <a:spLocks noChangeArrowheads="1" noChangeShapeType="1" noTextEdit="1"/>
              </p:cNvSpPr>
              <p:nvPr/>
            </p:nvSpPr>
            <p:spPr bwMode="auto">
              <a:xfrm>
                <a:off x="2509" y="15549"/>
                <a:ext cx="4728" cy="372"/>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https://bto.applied.ne.jp/</a:t>
                </a:r>
                <a:endPar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endParaRPr>
              </a:p>
            </p:txBody>
          </p:sp>
          <p:grpSp>
            <p:nvGrpSpPr>
              <p:cNvPr id="51" name="Group 51">
                <a:extLst>
                  <a:ext uri="{FF2B5EF4-FFF2-40B4-BE49-F238E27FC236}">
                    <a16:creationId xmlns:a16="http://schemas.microsoft.com/office/drawing/2014/main" id="{5B2EEE8B-95B6-2C4D-DE0E-920462B1BD4A}"/>
                  </a:ext>
                </a:extLst>
              </p:cNvPr>
              <p:cNvGrpSpPr>
                <a:grpSpLocks/>
              </p:cNvGrpSpPr>
              <p:nvPr/>
            </p:nvGrpSpPr>
            <p:grpSpPr bwMode="auto">
              <a:xfrm>
                <a:off x="7431" y="15576"/>
                <a:ext cx="2715" cy="525"/>
                <a:chOff x="7796" y="14900"/>
                <a:chExt cx="2810" cy="542"/>
              </a:xfrm>
            </p:grpSpPr>
            <p:sp>
              <p:nvSpPr>
                <p:cNvPr id="52" name="AutoShape 52">
                  <a:extLst>
                    <a:ext uri="{FF2B5EF4-FFF2-40B4-BE49-F238E27FC236}">
                      <a16:creationId xmlns:a16="http://schemas.microsoft.com/office/drawing/2014/main" id="{FB19122C-7D9C-00C5-B7C4-7DA550074B79}"/>
                    </a:ext>
                  </a:extLst>
                </p:cNvPr>
                <p:cNvSpPr>
                  <a:spLocks noChangeArrowheads="1"/>
                </p:cNvSpPr>
                <p:nvPr/>
              </p:nvSpPr>
              <p:spPr bwMode="auto">
                <a:xfrm>
                  <a:off x="7796" y="14900"/>
                  <a:ext cx="2100" cy="352"/>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3" name="AutoShape 53">
                  <a:extLst>
                    <a:ext uri="{FF2B5EF4-FFF2-40B4-BE49-F238E27FC236}">
                      <a16:creationId xmlns:a16="http://schemas.microsoft.com/office/drawing/2014/main" id="{2BF64A62-8E69-5BDD-E51D-A50911F2F483}"/>
                    </a:ext>
                  </a:extLst>
                </p:cNvPr>
                <p:cNvSpPr>
                  <a:spLocks noChangeArrowheads="1"/>
                </p:cNvSpPr>
                <p:nvPr/>
              </p:nvSpPr>
              <p:spPr bwMode="auto">
                <a:xfrm>
                  <a:off x="9957" y="14900"/>
                  <a:ext cx="649" cy="352"/>
                </a:xfrm>
                <a:prstGeom prst="roundRect">
                  <a:avLst>
                    <a:gd name="adj" fmla="val 16667"/>
                  </a:avLst>
                </a:prstGeom>
                <a:solidFill>
                  <a:srgbClr val="000000"/>
                </a:solidFill>
                <a:ln w="9525">
                  <a:solidFill>
                    <a:srgbClr val="FFFFFF"/>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4" name="WordArt 54">
                  <a:extLst>
                    <a:ext uri="{FF2B5EF4-FFF2-40B4-BE49-F238E27FC236}">
                      <a16:creationId xmlns:a16="http://schemas.microsoft.com/office/drawing/2014/main" id="{C795FFAD-5960-1E65-6959-C6970E432F81}"/>
                    </a:ext>
                  </a:extLst>
                </p:cNvPr>
                <p:cNvSpPr>
                  <a:spLocks noChangeArrowheads="1" noChangeShapeType="1" noTextEdit="1"/>
                </p:cNvSpPr>
                <p:nvPr/>
              </p:nvSpPr>
              <p:spPr bwMode="auto">
                <a:xfrm>
                  <a:off x="10081" y="14969"/>
                  <a:ext cx="402" cy="4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rPr>
                    <a:t>検索</a:t>
                  </a:r>
                </a:p>
                <a:p>
                  <a:pPr algn="l" rtl="0">
                    <a:buNone/>
                  </a:pPr>
                  <a:r>
                    <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rPr>
                    <a:t>　</a:t>
                  </a:r>
                </a:p>
              </p:txBody>
            </p:sp>
            <p:sp>
              <p:nvSpPr>
                <p:cNvPr id="55" name="WordArt 55">
                  <a:extLst>
                    <a:ext uri="{FF2B5EF4-FFF2-40B4-BE49-F238E27FC236}">
                      <a16:creationId xmlns:a16="http://schemas.microsoft.com/office/drawing/2014/main" id="{E30CF2AE-F9B5-B601-4D9F-439483EF3286}"/>
                    </a:ext>
                  </a:extLst>
                </p:cNvPr>
                <p:cNvSpPr>
                  <a:spLocks noChangeArrowheads="1" noChangeShapeType="1" noTextEdit="1"/>
                </p:cNvSpPr>
                <p:nvPr/>
              </p:nvSpPr>
              <p:spPr bwMode="auto">
                <a:xfrm>
                  <a:off x="7995" y="14995"/>
                  <a:ext cx="1340" cy="40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5" panose="020B0500000000000000" pitchFamily="50" charset="-128"/>
                      <a:ea typeface="ヒラギノ角ゴ5" panose="020B0500000000000000" pitchFamily="50" charset="-128"/>
                    </a:rPr>
                    <a:t>アプライド </a:t>
                  </a:r>
                  <a:r>
                    <a:rPr lang="en-US" altLang="ja-JP" sz="3600" kern="10" spc="0">
                      <a:ln>
                        <a:noFill/>
                      </a:ln>
                      <a:solidFill>
                        <a:srgbClr val="000000"/>
                      </a:solidFill>
                      <a:effectLst/>
                      <a:latin typeface="ヒラギノ角ゴ5" panose="020B0500000000000000" pitchFamily="50" charset="-128"/>
                      <a:ea typeface="ヒラギノ角ゴ5" panose="020B0500000000000000" pitchFamily="50" charset="-128"/>
                    </a:rPr>
                    <a:t>HPC</a:t>
                  </a:r>
                </a:p>
                <a:p>
                  <a:pPr algn="l" rtl="0">
                    <a:buNone/>
                  </a:pPr>
                  <a:r>
                    <a:rPr lang="ja-JP" altLang="en-US" sz="3600" kern="10" spc="0">
                      <a:ln>
                        <a:noFill/>
                      </a:ln>
                      <a:solidFill>
                        <a:srgbClr val="000000"/>
                      </a:solidFill>
                      <a:effectLst/>
                      <a:latin typeface="ヒラギノ角ゴ5" panose="020B0500000000000000" pitchFamily="50" charset="-128"/>
                      <a:ea typeface="ヒラギノ角ゴ5" panose="020B0500000000000000" pitchFamily="50" charset="-128"/>
                    </a:rPr>
                    <a:t>　</a:t>
                  </a:r>
                </a:p>
              </p:txBody>
            </p:sp>
            <p:sp>
              <p:nvSpPr>
                <p:cNvPr id="56" name="AutoShape 56">
                  <a:extLst>
                    <a:ext uri="{FF2B5EF4-FFF2-40B4-BE49-F238E27FC236}">
                      <a16:creationId xmlns:a16="http://schemas.microsoft.com/office/drawing/2014/main" id="{A90F37AF-E56D-F6B0-1EFF-B1AC826A988D}"/>
                    </a:ext>
                  </a:extLst>
                </p:cNvPr>
                <p:cNvSpPr>
                  <a:spLocks noChangeArrowheads="1"/>
                </p:cNvSpPr>
                <p:nvPr/>
              </p:nvSpPr>
              <p:spPr bwMode="auto">
                <a:xfrm>
                  <a:off x="9529" y="14947"/>
                  <a:ext cx="310" cy="263"/>
                </a:xfrm>
                <a:prstGeom prst="roundRect">
                  <a:avLst>
                    <a:gd name="adj" fmla="val 16667"/>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7" name="AutoShape 57">
                  <a:extLst>
                    <a:ext uri="{FF2B5EF4-FFF2-40B4-BE49-F238E27FC236}">
                      <a16:creationId xmlns:a16="http://schemas.microsoft.com/office/drawing/2014/main" id="{429D19B3-6CCE-D6A3-45D7-6FF446BD5834}"/>
                    </a:ext>
                  </a:extLst>
                </p:cNvPr>
                <p:cNvSpPr>
                  <a:spLocks noChangeArrowheads="1"/>
                </p:cNvSpPr>
                <p:nvPr/>
              </p:nvSpPr>
              <p:spPr bwMode="auto">
                <a:xfrm rot="10800000">
                  <a:off x="9583" y="15020"/>
                  <a:ext cx="200" cy="142"/>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grpSp>
        <p:sp>
          <p:nvSpPr>
            <p:cNvPr id="49" name="WordArt 58">
              <a:extLst>
                <a:ext uri="{FF2B5EF4-FFF2-40B4-BE49-F238E27FC236}">
                  <a16:creationId xmlns:a16="http://schemas.microsoft.com/office/drawing/2014/main" id="{6C41898F-7B94-DAA1-B5A5-D93CC93DFB76}"/>
                </a:ext>
              </a:extLst>
            </p:cNvPr>
            <p:cNvSpPr>
              <a:spLocks noChangeArrowheads="1" noChangeShapeType="1" noTextEdit="1"/>
            </p:cNvSpPr>
            <p:nvPr/>
          </p:nvSpPr>
          <p:spPr bwMode="auto">
            <a:xfrm>
              <a:off x="1153" y="15268"/>
              <a:ext cx="3302" cy="191"/>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66"/>
                  </a:solidFill>
                  <a:effectLst/>
                  <a:latin typeface="ヒラギノ角ゴ5" panose="020B0500000000000000" pitchFamily="50" charset="-128"/>
                  <a:ea typeface="ヒラギノ角ゴ5" panose="020B0500000000000000" pitchFamily="50" charset="-128"/>
                </a:rPr>
                <a:t>アプライド </a:t>
              </a:r>
              <a:r>
                <a:rPr lang="en-US" altLang="ja-JP" sz="3600" kern="10" spc="0">
                  <a:ln>
                    <a:noFill/>
                  </a:ln>
                  <a:solidFill>
                    <a:srgbClr val="000066"/>
                  </a:solidFill>
                  <a:effectLst/>
                  <a:latin typeface="ヒラギノ角ゴ5" panose="020B0500000000000000" pitchFamily="50" charset="-128"/>
                  <a:ea typeface="ヒラギノ角ゴ5" panose="020B0500000000000000" pitchFamily="50" charset="-128"/>
                </a:rPr>
                <a:t>HPC</a:t>
              </a:r>
              <a:r>
                <a:rPr lang="ja-JP" altLang="en-US" sz="3600" kern="10" spc="0">
                  <a:ln>
                    <a:noFill/>
                  </a:ln>
                  <a:solidFill>
                    <a:srgbClr val="000066"/>
                  </a:solidFill>
                  <a:effectLst/>
                  <a:latin typeface="ヒラギノ角ゴ5" panose="020B0500000000000000" pitchFamily="50" charset="-128"/>
                  <a:ea typeface="ヒラギノ角ゴ5" panose="020B0500000000000000" pitchFamily="50" charset="-128"/>
                </a:rPr>
                <a:t>＆</a:t>
              </a:r>
              <a:r>
                <a:rPr lang="en-US" altLang="ja-JP" sz="3600" kern="10" spc="0">
                  <a:ln>
                    <a:noFill/>
                  </a:ln>
                  <a:solidFill>
                    <a:srgbClr val="000066"/>
                  </a:solidFill>
                  <a:effectLst/>
                  <a:latin typeface="ヒラギノ角ゴ5" panose="020B0500000000000000" pitchFamily="50" charset="-128"/>
                  <a:ea typeface="ヒラギノ角ゴ5" panose="020B0500000000000000" pitchFamily="50" charset="-128"/>
                </a:rPr>
                <a:t>BTO</a:t>
              </a:r>
              <a:r>
                <a:rPr lang="ja-JP" altLang="en-US" sz="3600" kern="10" spc="0">
                  <a:ln>
                    <a:noFill/>
                  </a:ln>
                  <a:solidFill>
                    <a:srgbClr val="000066"/>
                  </a:solidFill>
                  <a:effectLst/>
                  <a:latin typeface="ヒラギノ角ゴ5" panose="020B0500000000000000" pitchFamily="50" charset="-128"/>
                  <a:ea typeface="ヒラギノ角ゴ5" panose="020B0500000000000000" pitchFamily="50" charset="-128"/>
                </a:rPr>
                <a:t>専用サイト</a:t>
              </a:r>
            </a:p>
          </p:txBody>
        </p:sp>
      </p:grpSp>
      <p:cxnSp>
        <p:nvCxnSpPr>
          <p:cNvPr id="34" name="AutoShape 4">
            <a:extLst>
              <a:ext uri="{FF2B5EF4-FFF2-40B4-BE49-F238E27FC236}">
                <a16:creationId xmlns:a16="http://schemas.microsoft.com/office/drawing/2014/main" id="{55BD357A-E1BF-34A2-C9D2-4BB5989EFFE1}"/>
              </a:ext>
            </a:extLst>
          </p:cNvPr>
          <p:cNvCxnSpPr>
            <a:cxnSpLocks noChangeShapeType="1"/>
          </p:cNvCxnSpPr>
          <p:nvPr/>
        </p:nvCxnSpPr>
        <p:spPr bwMode="auto">
          <a:xfrm>
            <a:off x="301934" y="10095570"/>
            <a:ext cx="677258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027" name="Picture 3">
            <a:extLst>
              <a:ext uri="{FF2B5EF4-FFF2-40B4-BE49-F238E27FC236}">
                <a16:creationId xmlns:a16="http://schemas.microsoft.com/office/drawing/2014/main" id="{7073A674-FEF6-A7B5-C01A-01D963AA1D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87" y="247000"/>
            <a:ext cx="3874341" cy="131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a:extLst>
              <a:ext uri="{FF2B5EF4-FFF2-40B4-BE49-F238E27FC236}">
                <a16:creationId xmlns:a16="http://schemas.microsoft.com/office/drawing/2014/main" id="{3BFDDBB1-694D-4DF1-7971-95C5C7361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285" y="1586871"/>
            <a:ext cx="34448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 name="Rectangle 11">
            <a:extLst>
              <a:ext uri="{FF2B5EF4-FFF2-40B4-BE49-F238E27FC236}">
                <a16:creationId xmlns:a16="http://schemas.microsoft.com/office/drawing/2014/main" id="{BA23C550-55EE-C9D8-173E-8DC6665AA787}"/>
              </a:ext>
            </a:extLst>
          </p:cNvPr>
          <p:cNvSpPr>
            <a:spLocks noChangeArrowheads="1"/>
          </p:cNvSpPr>
          <p:nvPr/>
        </p:nvSpPr>
        <p:spPr bwMode="auto">
          <a:xfrm>
            <a:off x="2592421" y="2227143"/>
            <a:ext cx="4749665" cy="1404531"/>
          </a:xfrm>
          <a:prstGeom prst="rect">
            <a:avLst/>
          </a:prstGeom>
          <a:solidFill>
            <a:srgbClr val="EDEDE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36" name="テキスト ボックス 1035">
            <a:extLst>
              <a:ext uri="{FF2B5EF4-FFF2-40B4-BE49-F238E27FC236}">
                <a16:creationId xmlns:a16="http://schemas.microsoft.com/office/drawing/2014/main" id="{E007E329-C87D-4C69-8D02-A70479668E0F}"/>
              </a:ext>
            </a:extLst>
          </p:cNvPr>
          <p:cNvSpPr txBox="1"/>
          <p:nvPr/>
        </p:nvSpPr>
        <p:spPr>
          <a:xfrm>
            <a:off x="2656481" y="2267689"/>
            <a:ext cx="4621544" cy="1323439"/>
          </a:xfrm>
          <a:prstGeom prst="rect">
            <a:avLst/>
          </a:prstGeom>
          <a:noFill/>
          <a:ln>
            <a:noFill/>
          </a:ln>
        </p:spPr>
        <p:txBody>
          <a:bodyPr wrap="square" rtlCol="0">
            <a:spAutoFit/>
          </a:bodyPr>
          <a:lstStyle/>
          <a:p>
            <a:r>
              <a:rPr lang="en-US" altLang="ja-JP" sz="1000" b="1" dirty="0">
                <a:latin typeface="游ゴシック" panose="020B0400000000000000" pitchFamily="50" charset="-128"/>
                <a:ea typeface="游ゴシック" panose="020B0400000000000000" pitchFamily="50" charset="-128"/>
                <a:cs typeface="Segoe UI" panose="020B0502040204020203" pitchFamily="34" charset="0"/>
              </a:rPr>
              <a:t>Ansys HFSS</a:t>
            </a:r>
            <a:r>
              <a:rPr lang="ja-JP" altLang="en-US" sz="1000" b="1" dirty="0">
                <a:latin typeface="游ゴシック" panose="020B0400000000000000" pitchFamily="50" charset="-128"/>
                <a:ea typeface="游ゴシック" panose="020B0400000000000000" pitchFamily="50" charset="-128"/>
                <a:cs typeface="Segoe UI" panose="020B0502040204020203" pitchFamily="34" charset="0"/>
              </a:rPr>
              <a:t>は、あらゆる周波数に対応した</a:t>
            </a:r>
            <a:r>
              <a:rPr lang="en-US" altLang="ja-JP" sz="1000" b="1" dirty="0">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1000" b="1" dirty="0">
                <a:latin typeface="游ゴシック" panose="020B0400000000000000" pitchFamily="50" charset="-128"/>
                <a:ea typeface="游ゴシック" panose="020B0400000000000000" pitchFamily="50" charset="-128"/>
                <a:cs typeface="Segoe UI" panose="020B0502040204020203" pitchFamily="34" charset="0"/>
              </a:rPr>
              <a:t>次元電磁界シミュレータです。</a:t>
            </a:r>
            <a:endParaRPr lang="en-US" altLang="ja-JP" sz="1000" b="1"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1000" b="1" dirty="0">
                <a:latin typeface="游ゴシック" panose="020B0400000000000000" pitchFamily="50" charset="-128"/>
                <a:ea typeface="游ゴシック" panose="020B0400000000000000" pitchFamily="50" charset="-128"/>
                <a:cs typeface="Segoe UI" panose="020B0502040204020203" pitchFamily="34" charset="0"/>
              </a:rPr>
              <a:t>HFSS</a:t>
            </a:r>
            <a:r>
              <a:rPr lang="ja-JP" altLang="en-US" sz="1000" b="1" dirty="0">
                <a:latin typeface="游ゴシック" panose="020B0400000000000000" pitchFamily="50" charset="-128"/>
                <a:ea typeface="游ゴシック" panose="020B0400000000000000" pitchFamily="50" charset="-128"/>
                <a:cs typeface="Segoe UI" panose="020B0502040204020203" pitchFamily="34" charset="0"/>
              </a:rPr>
              <a:t>は研究開発や仮想設計プロトタイピングにおける業界標準の</a:t>
            </a:r>
            <a:r>
              <a:rPr lang="en-US" altLang="ja-JP" sz="1000" b="1" dirty="0">
                <a:latin typeface="游ゴシック" panose="020B0400000000000000" pitchFamily="50" charset="-128"/>
                <a:ea typeface="游ゴシック" panose="020B0400000000000000" pitchFamily="50" charset="-128"/>
                <a:cs typeface="Segoe UI" panose="020B0502040204020203" pitchFamily="34" charset="0"/>
              </a:rPr>
              <a:t>EM</a:t>
            </a:r>
            <a:r>
              <a:rPr lang="ja-JP" altLang="en-US" sz="1000" b="1" dirty="0">
                <a:latin typeface="游ゴシック" panose="020B0400000000000000" pitchFamily="50" charset="-128"/>
                <a:ea typeface="游ゴシック" panose="020B0400000000000000" pitchFamily="50" charset="-128"/>
                <a:cs typeface="Segoe UI" panose="020B0502040204020203" pitchFamily="34" charset="0"/>
              </a:rPr>
              <a:t>ツールで、設計サイクルを短縮し製品の信頼性と性能の向上に貢献します。</a:t>
            </a:r>
            <a:endParaRPr lang="en-US" altLang="ja-JP" sz="1000" b="1" dirty="0">
              <a:latin typeface="游ゴシック" panose="020B0400000000000000" pitchFamily="50" charset="-128"/>
              <a:ea typeface="游ゴシック" panose="020B0400000000000000" pitchFamily="50" charset="-128"/>
              <a:cs typeface="Segoe UI" panose="020B0502040204020203" pitchFamily="34" charset="0"/>
            </a:endParaRPr>
          </a:p>
          <a:p>
            <a:endParaRPr lang="en-US" altLang="ja-JP" sz="10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1000" b="1" dirty="0">
                <a:latin typeface="游ゴシック" panose="020B0400000000000000" pitchFamily="50" charset="-128"/>
                <a:ea typeface="游ゴシック" panose="020B0400000000000000" pitchFamily="50" charset="-128"/>
                <a:cs typeface="Segoe UI" panose="020B0502040204020203" pitchFamily="34" charset="0"/>
              </a:rPr>
              <a:t>解析規模によって</a:t>
            </a:r>
            <a:r>
              <a:rPr lang="en-US" altLang="ja-JP" sz="1000" b="1" dirty="0">
                <a:latin typeface="游ゴシック" panose="020B0400000000000000" pitchFamily="50" charset="-128"/>
                <a:ea typeface="游ゴシック" panose="020B0400000000000000" pitchFamily="50" charset="-128"/>
                <a:cs typeface="Segoe UI" panose="020B0502040204020203" pitchFamily="34" charset="0"/>
              </a:rPr>
              <a:t>PC</a:t>
            </a:r>
            <a:r>
              <a:rPr lang="ja-JP" altLang="en-US" sz="1000" b="1" dirty="0">
                <a:latin typeface="游ゴシック" panose="020B0400000000000000" pitchFamily="50" charset="-128"/>
                <a:ea typeface="游ゴシック" panose="020B0400000000000000" pitchFamily="50" charset="-128"/>
                <a:cs typeface="Segoe UI" panose="020B0502040204020203" pitchFamily="34" charset="0"/>
              </a:rPr>
              <a:t>に必要なスペックは大きく変わりますが、コア数を増やすことで計算速度を高めて並列化効率を向上させることができます。</a:t>
            </a:r>
            <a:endParaRPr lang="en-US" altLang="ja-JP" sz="10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1000" b="1" dirty="0">
                <a:latin typeface="游ゴシック" panose="020B0400000000000000" pitchFamily="50" charset="-128"/>
                <a:ea typeface="游ゴシック" panose="020B0400000000000000" pitchFamily="50" charset="-128"/>
                <a:cs typeface="Segoe UI" panose="020B0502040204020203" pitchFamily="34" charset="0"/>
              </a:rPr>
              <a:t>さらに</a:t>
            </a:r>
            <a:r>
              <a:rPr lang="en-US" altLang="ja-JP" sz="1000" b="1" dirty="0">
                <a:effectLst/>
                <a:highlight>
                  <a:srgbClr val="FFFF99"/>
                </a:highlight>
                <a:latin typeface="游ゴシック" panose="020B0400000000000000" pitchFamily="50" charset="-128"/>
                <a:ea typeface="游ゴシック" panose="020B0400000000000000" pitchFamily="50" charset="-128"/>
                <a:cs typeface="Segoe UI" panose="020B0502040204020203" pitchFamily="34" charset="0"/>
              </a:rPr>
              <a:t>GPU</a:t>
            </a:r>
            <a:r>
              <a:rPr lang="ja-JP" altLang="en-US" sz="1000" b="1" dirty="0">
                <a:effectLst/>
                <a:highlight>
                  <a:srgbClr val="FFFF99"/>
                </a:highlight>
                <a:latin typeface="游ゴシック" panose="020B0400000000000000" pitchFamily="50" charset="-128"/>
                <a:ea typeface="游ゴシック" panose="020B0400000000000000" pitchFamily="50" charset="-128"/>
                <a:cs typeface="Segoe UI" panose="020B0502040204020203" pitchFamily="34" charset="0"/>
              </a:rPr>
              <a:t>搭載モデルでは、</a:t>
            </a:r>
            <a:r>
              <a:rPr lang="en-US" altLang="ja-JP" sz="1000" b="1" dirty="0">
                <a:effectLst/>
                <a:highlight>
                  <a:srgbClr val="FFFF99"/>
                </a:highlight>
                <a:latin typeface="游ゴシック" panose="020B0400000000000000" pitchFamily="50" charset="-128"/>
                <a:ea typeface="游ゴシック" panose="020B0400000000000000" pitchFamily="50" charset="-128"/>
                <a:cs typeface="Segoe UI" panose="020B0502040204020203" pitchFamily="34" charset="0"/>
              </a:rPr>
              <a:t>Transient</a:t>
            </a:r>
            <a:r>
              <a:rPr lang="ja-JP" altLang="en-US" sz="1000" b="1" dirty="0">
                <a:effectLst/>
                <a:highlight>
                  <a:srgbClr val="FFFF99"/>
                </a:highlight>
                <a:latin typeface="游ゴシック" panose="020B0400000000000000" pitchFamily="50" charset="-128"/>
                <a:ea typeface="游ゴシック" panose="020B0400000000000000" pitchFamily="50" charset="-128"/>
                <a:cs typeface="Segoe UI" panose="020B0502040204020203" pitchFamily="34" charset="0"/>
              </a:rPr>
              <a:t>解析の解析速度向上のため、</a:t>
            </a:r>
            <a:r>
              <a:rPr lang="en-US" altLang="ja-JP" sz="1000" b="1" dirty="0">
                <a:effectLst/>
                <a:highlight>
                  <a:srgbClr val="FFFF99"/>
                </a:highlight>
                <a:latin typeface="游ゴシック" panose="020B0400000000000000" pitchFamily="50" charset="-128"/>
                <a:ea typeface="游ゴシック" panose="020B0400000000000000" pitchFamily="50" charset="-128"/>
                <a:cs typeface="Segoe UI" panose="020B0502040204020203" pitchFamily="34" charset="0"/>
              </a:rPr>
              <a:t>GPU</a:t>
            </a:r>
            <a:r>
              <a:rPr lang="ja-JP" altLang="en-US" sz="1000" b="1" dirty="0">
                <a:effectLst/>
                <a:highlight>
                  <a:srgbClr val="FFFF99"/>
                </a:highlight>
                <a:latin typeface="游ゴシック" panose="020B0400000000000000" pitchFamily="50" charset="-128"/>
                <a:ea typeface="游ゴシック" panose="020B0400000000000000" pitchFamily="50" charset="-128"/>
                <a:cs typeface="Segoe UI" panose="020B0502040204020203" pitchFamily="34" charset="0"/>
              </a:rPr>
              <a:t>を活用した解析が可能！より大規模で複雑な電磁界を高速に処理できます。</a:t>
            </a:r>
            <a:endPar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cxnSp>
        <p:nvCxnSpPr>
          <p:cNvPr id="10" name="直線コネクタ 9">
            <a:extLst>
              <a:ext uri="{FF2B5EF4-FFF2-40B4-BE49-F238E27FC236}">
                <a16:creationId xmlns:a16="http://schemas.microsoft.com/office/drawing/2014/main" id="{E8002AC1-695F-F683-8C7F-589D417F7B55}"/>
              </a:ext>
            </a:extLst>
          </p:cNvPr>
          <p:cNvCxnSpPr/>
          <p:nvPr/>
        </p:nvCxnSpPr>
        <p:spPr>
          <a:xfrm>
            <a:off x="3510224" y="6188973"/>
            <a:ext cx="33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FD77A61-F86A-6FF0-711A-A280B50CDA3C}"/>
              </a:ext>
            </a:extLst>
          </p:cNvPr>
          <p:cNvSpPr txBox="1"/>
          <p:nvPr/>
        </p:nvSpPr>
        <p:spPr>
          <a:xfrm>
            <a:off x="826735" y="6428195"/>
            <a:ext cx="1117210" cy="153409"/>
          </a:xfrm>
          <a:custGeom>
            <a:avLst/>
            <a:gdLst/>
            <a:ahLst/>
            <a:cxnLst/>
            <a:rect l="l" t="t" r="r" b="b"/>
            <a:pathLst>
              <a:path w="4929337" h="676870">
                <a:moveTo>
                  <a:pt x="4048870" y="181273"/>
                </a:moveTo>
                <a:lnTo>
                  <a:pt x="3936356" y="419695"/>
                </a:lnTo>
                <a:lnTo>
                  <a:pt x="4070748" y="419695"/>
                </a:lnTo>
                <a:lnTo>
                  <a:pt x="4050656" y="181273"/>
                </a:lnTo>
                <a:close/>
                <a:moveTo>
                  <a:pt x="374154" y="149126"/>
                </a:moveTo>
                <a:cubicBezTo>
                  <a:pt x="337245" y="149126"/>
                  <a:pt x="305470" y="162595"/>
                  <a:pt x="278830" y="189533"/>
                </a:cubicBezTo>
                <a:cubicBezTo>
                  <a:pt x="252190" y="216470"/>
                  <a:pt x="232172" y="252338"/>
                  <a:pt x="218778" y="297135"/>
                </a:cubicBezTo>
                <a:cubicBezTo>
                  <a:pt x="205383" y="341933"/>
                  <a:pt x="198686" y="380107"/>
                  <a:pt x="198686" y="411659"/>
                </a:cubicBezTo>
                <a:cubicBezTo>
                  <a:pt x="198686" y="444996"/>
                  <a:pt x="208509" y="472678"/>
                  <a:pt x="228154" y="494705"/>
                </a:cubicBezTo>
                <a:cubicBezTo>
                  <a:pt x="247799" y="516731"/>
                  <a:pt x="275035" y="527745"/>
                  <a:pt x="309861" y="527745"/>
                </a:cubicBezTo>
                <a:cubicBezTo>
                  <a:pt x="348854" y="527745"/>
                  <a:pt x="381968" y="513011"/>
                  <a:pt x="409203" y="483543"/>
                </a:cubicBezTo>
                <a:cubicBezTo>
                  <a:pt x="436439" y="454075"/>
                  <a:pt x="456307" y="416942"/>
                  <a:pt x="468809" y="372145"/>
                </a:cubicBezTo>
                <a:cubicBezTo>
                  <a:pt x="481311" y="327347"/>
                  <a:pt x="487561" y="295424"/>
                  <a:pt x="487561" y="276374"/>
                </a:cubicBezTo>
                <a:cubicBezTo>
                  <a:pt x="487561" y="234404"/>
                  <a:pt x="476920" y="202704"/>
                  <a:pt x="455638" y="181273"/>
                </a:cubicBezTo>
                <a:cubicBezTo>
                  <a:pt x="434355" y="159841"/>
                  <a:pt x="407194" y="149126"/>
                  <a:pt x="374154" y="149126"/>
                </a:cubicBezTo>
                <a:close/>
                <a:moveTo>
                  <a:pt x="1033463" y="143768"/>
                </a:moveTo>
                <a:lnTo>
                  <a:pt x="1005334" y="277267"/>
                </a:lnTo>
                <a:lnTo>
                  <a:pt x="1043732" y="277267"/>
                </a:lnTo>
                <a:cubicBezTo>
                  <a:pt x="1108026" y="277267"/>
                  <a:pt x="1149623" y="274290"/>
                  <a:pt x="1168525" y="268337"/>
                </a:cubicBezTo>
                <a:cubicBezTo>
                  <a:pt x="1187426" y="262384"/>
                  <a:pt x="1201490" y="252338"/>
                  <a:pt x="1210717" y="238199"/>
                </a:cubicBezTo>
                <a:cubicBezTo>
                  <a:pt x="1219944" y="224061"/>
                  <a:pt x="1224558" y="210443"/>
                  <a:pt x="1224558" y="197346"/>
                </a:cubicBezTo>
                <a:cubicBezTo>
                  <a:pt x="1224558" y="180677"/>
                  <a:pt x="1219051" y="167580"/>
                  <a:pt x="1208038" y="158055"/>
                </a:cubicBezTo>
                <a:cubicBezTo>
                  <a:pt x="1197025" y="148530"/>
                  <a:pt x="1173064" y="143768"/>
                  <a:pt x="1136154" y="143768"/>
                </a:cubicBezTo>
                <a:close/>
                <a:moveTo>
                  <a:pt x="4506963" y="11162"/>
                </a:moveTo>
                <a:lnTo>
                  <a:pt x="4711006" y="11162"/>
                </a:lnTo>
                <a:lnTo>
                  <a:pt x="4604743" y="505867"/>
                </a:lnTo>
                <a:lnTo>
                  <a:pt x="4929337" y="505867"/>
                </a:lnTo>
                <a:lnTo>
                  <a:pt x="4895851" y="665708"/>
                </a:lnTo>
                <a:lnTo>
                  <a:pt x="4368106" y="665708"/>
                </a:lnTo>
                <a:close/>
                <a:moveTo>
                  <a:pt x="3971182" y="11162"/>
                </a:moveTo>
                <a:lnTo>
                  <a:pt x="4186834" y="11162"/>
                </a:lnTo>
                <a:lnTo>
                  <a:pt x="4290864" y="665708"/>
                </a:lnTo>
                <a:lnTo>
                  <a:pt x="4092625" y="665708"/>
                </a:lnTo>
                <a:lnTo>
                  <a:pt x="4083696" y="558552"/>
                </a:lnTo>
                <a:lnTo>
                  <a:pt x="3870276" y="558552"/>
                </a:lnTo>
                <a:lnTo>
                  <a:pt x="3819377" y="665708"/>
                </a:lnTo>
                <a:lnTo>
                  <a:pt x="3601492" y="665708"/>
                </a:lnTo>
                <a:close/>
                <a:moveTo>
                  <a:pt x="3041006" y="11162"/>
                </a:moveTo>
                <a:lnTo>
                  <a:pt x="3230315" y="11162"/>
                </a:lnTo>
                <a:lnTo>
                  <a:pt x="3391496" y="392460"/>
                </a:lnTo>
                <a:lnTo>
                  <a:pt x="3393282" y="392460"/>
                </a:lnTo>
                <a:lnTo>
                  <a:pt x="3475435" y="11162"/>
                </a:lnTo>
                <a:lnTo>
                  <a:pt x="3665637" y="11162"/>
                </a:lnTo>
                <a:lnTo>
                  <a:pt x="3524995" y="665708"/>
                </a:lnTo>
                <a:lnTo>
                  <a:pt x="3335685" y="665708"/>
                </a:lnTo>
                <a:lnTo>
                  <a:pt x="3173612" y="285303"/>
                </a:lnTo>
                <a:lnTo>
                  <a:pt x="3171826" y="285303"/>
                </a:lnTo>
                <a:lnTo>
                  <a:pt x="3090566" y="665708"/>
                </a:lnTo>
                <a:lnTo>
                  <a:pt x="2900363" y="665708"/>
                </a:lnTo>
                <a:close/>
                <a:moveTo>
                  <a:pt x="2697957" y="11162"/>
                </a:moveTo>
                <a:lnTo>
                  <a:pt x="2902893" y="11162"/>
                </a:lnTo>
                <a:lnTo>
                  <a:pt x="2762697" y="665708"/>
                </a:lnTo>
                <a:lnTo>
                  <a:pt x="2557761" y="665708"/>
                </a:lnTo>
                <a:close/>
                <a:moveTo>
                  <a:pt x="1583532" y="11162"/>
                </a:moveTo>
                <a:lnTo>
                  <a:pt x="1788468" y="11162"/>
                </a:lnTo>
                <a:lnTo>
                  <a:pt x="1648272" y="665708"/>
                </a:lnTo>
                <a:lnTo>
                  <a:pt x="1443335" y="665708"/>
                </a:lnTo>
                <a:close/>
                <a:moveTo>
                  <a:pt x="858887" y="11162"/>
                </a:moveTo>
                <a:lnTo>
                  <a:pt x="1231255" y="11162"/>
                </a:lnTo>
                <a:cubicBezTo>
                  <a:pt x="1295549" y="11162"/>
                  <a:pt x="1342579" y="27980"/>
                  <a:pt x="1372344" y="61615"/>
                </a:cubicBezTo>
                <a:cubicBezTo>
                  <a:pt x="1402110" y="95250"/>
                  <a:pt x="1416993" y="135731"/>
                  <a:pt x="1416993" y="183059"/>
                </a:cubicBezTo>
                <a:cubicBezTo>
                  <a:pt x="1416993" y="234255"/>
                  <a:pt x="1401217" y="278978"/>
                  <a:pt x="1369666" y="317227"/>
                </a:cubicBezTo>
                <a:cubicBezTo>
                  <a:pt x="1338114" y="355476"/>
                  <a:pt x="1287662" y="379958"/>
                  <a:pt x="1218307" y="390674"/>
                </a:cubicBezTo>
                <a:cubicBezTo>
                  <a:pt x="1259384" y="424011"/>
                  <a:pt x="1308497" y="515689"/>
                  <a:pt x="1365647" y="665708"/>
                </a:cubicBezTo>
                <a:lnTo>
                  <a:pt x="1151781" y="665708"/>
                </a:lnTo>
                <a:cubicBezTo>
                  <a:pt x="1133922" y="618381"/>
                  <a:pt x="1112863" y="566663"/>
                  <a:pt x="1088604" y="510555"/>
                </a:cubicBezTo>
                <a:cubicBezTo>
                  <a:pt x="1064345" y="454447"/>
                  <a:pt x="1046113" y="421928"/>
                  <a:pt x="1033909" y="412998"/>
                </a:cubicBezTo>
                <a:cubicBezTo>
                  <a:pt x="1021705" y="404068"/>
                  <a:pt x="1006971" y="399603"/>
                  <a:pt x="989707" y="399603"/>
                </a:cubicBezTo>
                <a:lnTo>
                  <a:pt x="978992" y="399603"/>
                </a:lnTo>
                <a:lnTo>
                  <a:pt x="923181" y="665708"/>
                </a:lnTo>
                <a:lnTo>
                  <a:pt x="720031" y="665708"/>
                </a:lnTo>
                <a:close/>
                <a:moveTo>
                  <a:pt x="2232869" y="0"/>
                </a:moveTo>
                <a:cubicBezTo>
                  <a:pt x="2387650" y="0"/>
                  <a:pt x="2481858" y="66824"/>
                  <a:pt x="2515493" y="200471"/>
                </a:cubicBezTo>
                <a:lnTo>
                  <a:pt x="2316361" y="222349"/>
                </a:lnTo>
                <a:cubicBezTo>
                  <a:pt x="2298204" y="170557"/>
                  <a:pt x="2261295" y="144661"/>
                  <a:pt x="2205633" y="144661"/>
                </a:cubicBezTo>
                <a:cubicBezTo>
                  <a:pt x="2151162" y="144661"/>
                  <a:pt x="2108002" y="172194"/>
                  <a:pt x="2076153" y="227260"/>
                </a:cubicBezTo>
                <a:cubicBezTo>
                  <a:pt x="2044304" y="282327"/>
                  <a:pt x="2028379" y="341263"/>
                  <a:pt x="2028379" y="404068"/>
                </a:cubicBezTo>
                <a:cubicBezTo>
                  <a:pt x="2028379" y="440382"/>
                  <a:pt x="2040211" y="470818"/>
                  <a:pt x="2063874" y="495374"/>
                </a:cubicBezTo>
                <a:cubicBezTo>
                  <a:pt x="2087538" y="519931"/>
                  <a:pt x="2117676" y="532209"/>
                  <a:pt x="2154287" y="532209"/>
                </a:cubicBezTo>
                <a:lnTo>
                  <a:pt x="2156073" y="532209"/>
                </a:lnTo>
                <a:cubicBezTo>
                  <a:pt x="2197745" y="532209"/>
                  <a:pt x="2234357" y="521494"/>
                  <a:pt x="2265909" y="500062"/>
                </a:cubicBezTo>
                <a:lnTo>
                  <a:pt x="2280643" y="429964"/>
                </a:lnTo>
                <a:lnTo>
                  <a:pt x="2156966" y="429964"/>
                </a:lnTo>
                <a:lnTo>
                  <a:pt x="2186434" y="293340"/>
                </a:lnTo>
                <a:lnTo>
                  <a:pt x="2491830" y="293340"/>
                </a:lnTo>
                <a:lnTo>
                  <a:pt x="2426197" y="600968"/>
                </a:lnTo>
                <a:cubicBezTo>
                  <a:pt x="2324398" y="651570"/>
                  <a:pt x="2223492" y="676870"/>
                  <a:pt x="2123480" y="676870"/>
                </a:cubicBezTo>
                <a:cubicBezTo>
                  <a:pt x="2033290" y="676870"/>
                  <a:pt x="1961779" y="652462"/>
                  <a:pt x="1908945" y="603647"/>
                </a:cubicBezTo>
                <a:cubicBezTo>
                  <a:pt x="1856110" y="554831"/>
                  <a:pt x="1829694" y="486221"/>
                  <a:pt x="1829694" y="397818"/>
                </a:cubicBezTo>
                <a:cubicBezTo>
                  <a:pt x="1829694" y="323999"/>
                  <a:pt x="1846511" y="256282"/>
                  <a:pt x="1880146" y="194667"/>
                </a:cubicBezTo>
                <a:cubicBezTo>
                  <a:pt x="1913781" y="133052"/>
                  <a:pt x="1961183" y="85204"/>
                  <a:pt x="2022351" y="51122"/>
                </a:cubicBezTo>
                <a:cubicBezTo>
                  <a:pt x="2083520" y="17041"/>
                  <a:pt x="2153692" y="0"/>
                  <a:pt x="2232869" y="0"/>
                </a:cubicBezTo>
                <a:close/>
                <a:moveTo>
                  <a:pt x="396032" y="0"/>
                </a:moveTo>
                <a:cubicBezTo>
                  <a:pt x="495747" y="0"/>
                  <a:pt x="568970" y="26715"/>
                  <a:pt x="615702" y="80144"/>
                </a:cubicBezTo>
                <a:cubicBezTo>
                  <a:pt x="662434" y="133573"/>
                  <a:pt x="685800" y="199281"/>
                  <a:pt x="685800" y="277267"/>
                </a:cubicBezTo>
                <a:cubicBezTo>
                  <a:pt x="685800" y="307330"/>
                  <a:pt x="681484" y="341635"/>
                  <a:pt x="672852" y="380181"/>
                </a:cubicBezTo>
                <a:cubicBezTo>
                  <a:pt x="664220" y="418728"/>
                  <a:pt x="647551" y="458614"/>
                  <a:pt x="622846" y="499839"/>
                </a:cubicBezTo>
                <a:cubicBezTo>
                  <a:pt x="598141" y="541065"/>
                  <a:pt x="566068" y="576039"/>
                  <a:pt x="526629" y="604763"/>
                </a:cubicBezTo>
                <a:cubicBezTo>
                  <a:pt x="487189" y="633487"/>
                  <a:pt x="449313" y="652686"/>
                  <a:pt x="412998" y="662360"/>
                </a:cubicBezTo>
                <a:cubicBezTo>
                  <a:pt x="376684" y="672033"/>
                  <a:pt x="338138" y="676870"/>
                  <a:pt x="297359" y="676870"/>
                </a:cubicBezTo>
                <a:cubicBezTo>
                  <a:pt x="203895" y="676870"/>
                  <a:pt x="130969" y="653207"/>
                  <a:pt x="78582" y="605879"/>
                </a:cubicBezTo>
                <a:cubicBezTo>
                  <a:pt x="26194" y="558552"/>
                  <a:pt x="0" y="492175"/>
                  <a:pt x="0" y="406747"/>
                </a:cubicBezTo>
                <a:cubicBezTo>
                  <a:pt x="0" y="362099"/>
                  <a:pt x="6475" y="318567"/>
                  <a:pt x="19423" y="276151"/>
                </a:cubicBezTo>
                <a:cubicBezTo>
                  <a:pt x="32371" y="233735"/>
                  <a:pt x="51718" y="193700"/>
                  <a:pt x="77466" y="156046"/>
                </a:cubicBezTo>
                <a:cubicBezTo>
                  <a:pt x="103213" y="118393"/>
                  <a:pt x="134913" y="86841"/>
                  <a:pt x="172567" y="61392"/>
                </a:cubicBezTo>
                <a:cubicBezTo>
                  <a:pt x="210220" y="35942"/>
                  <a:pt x="247278" y="19348"/>
                  <a:pt x="283741" y="11609"/>
                </a:cubicBezTo>
                <a:cubicBezTo>
                  <a:pt x="320204" y="3869"/>
                  <a:pt x="357634" y="0"/>
                  <a:pt x="396032" y="0"/>
                </a:cubicBezTo>
                <a:close/>
              </a:path>
            </a:pathLst>
          </a:custGeom>
          <a:solidFill>
            <a:schemeClr val="bg1">
              <a:alpha val="86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sp>
        <p:nvSpPr>
          <p:cNvPr id="15" name="テキスト ボックス 14">
            <a:extLst>
              <a:ext uri="{FF2B5EF4-FFF2-40B4-BE49-F238E27FC236}">
                <a16:creationId xmlns:a16="http://schemas.microsoft.com/office/drawing/2014/main" id="{400330D1-35E0-1A06-646F-46913CC0A242}"/>
              </a:ext>
            </a:extLst>
          </p:cNvPr>
          <p:cNvSpPr txBox="1"/>
          <p:nvPr/>
        </p:nvSpPr>
        <p:spPr>
          <a:xfrm>
            <a:off x="4574430" y="6173036"/>
            <a:ext cx="2178827" cy="584775"/>
          </a:xfrm>
          <a:prstGeom prst="rect">
            <a:avLst/>
          </a:prstGeom>
          <a:noFill/>
          <a:ln>
            <a:noFill/>
          </a:ln>
        </p:spPr>
        <p:txBody>
          <a:bodyPr wrap="square" rtlCol="0">
            <a:spAutoFit/>
          </a:bodyPr>
          <a:lstStyle/>
          <a:p>
            <a:pPr algn="r"/>
            <a:r>
              <a:rPr kumimoji="1" lang="en-US" altLang="ja-JP" sz="3200" dirty="0">
                <a:solidFill>
                  <a:srgbClr val="1C1C1C"/>
                </a:solidFill>
                <a:latin typeface="Impact" panose="020B0806030902050204" pitchFamily="34" charset="0"/>
                <a:ea typeface="ヒラギノ角ゴ7" panose="020B0700000000000000" pitchFamily="50" charset="-128"/>
                <a:cs typeface="Segoe UI" panose="020B0502040204020203" pitchFamily="34" charset="0"/>
              </a:rPr>
              <a:t>907,000</a:t>
            </a:r>
          </a:p>
        </p:txBody>
      </p:sp>
      <p:sp>
        <p:nvSpPr>
          <p:cNvPr id="16" name="テキスト ボックス 15">
            <a:extLst>
              <a:ext uri="{FF2B5EF4-FFF2-40B4-BE49-F238E27FC236}">
                <a16:creationId xmlns:a16="http://schemas.microsoft.com/office/drawing/2014/main" id="{EB3FA278-3A65-A0F6-A7A8-9441357177CA}"/>
              </a:ext>
            </a:extLst>
          </p:cNvPr>
          <p:cNvSpPr txBox="1"/>
          <p:nvPr/>
        </p:nvSpPr>
        <p:spPr>
          <a:xfrm>
            <a:off x="6588024" y="6339297"/>
            <a:ext cx="417013" cy="365228"/>
          </a:xfrm>
          <a:prstGeom prst="rect">
            <a:avLst/>
          </a:prstGeom>
          <a:noFill/>
          <a:ln>
            <a:noFill/>
          </a:ln>
        </p:spPr>
        <p:txBody>
          <a:bodyPr wrap="square" rtlCol="0">
            <a:spAutoFit/>
          </a:bodyPr>
          <a:lstStyle/>
          <a:p>
            <a:r>
              <a:rPr kumimoji="1" lang="ja-JP" altLang="en-US"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円</a:t>
            </a:r>
            <a:endParaRPr kumimoji="1" lang="en-US" altLang="ja-JP"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endParaRPr>
          </a:p>
        </p:txBody>
      </p:sp>
      <p:sp>
        <p:nvSpPr>
          <p:cNvPr id="17" name="テキスト ボックス 16">
            <a:extLst>
              <a:ext uri="{FF2B5EF4-FFF2-40B4-BE49-F238E27FC236}">
                <a16:creationId xmlns:a16="http://schemas.microsoft.com/office/drawing/2014/main" id="{B1F3D070-1886-C27F-F008-D6EC2D0CAF9A}"/>
              </a:ext>
            </a:extLst>
          </p:cNvPr>
          <p:cNvSpPr txBox="1"/>
          <p:nvPr/>
        </p:nvSpPr>
        <p:spPr>
          <a:xfrm>
            <a:off x="6551891" y="6278118"/>
            <a:ext cx="501325" cy="182614"/>
          </a:xfrm>
          <a:prstGeom prst="rect">
            <a:avLst/>
          </a:prstGeom>
          <a:noFill/>
          <a:ln>
            <a:noFill/>
          </a:ln>
        </p:spPr>
        <p:txBody>
          <a:bodyPr wrap="square" rtlCol="0">
            <a:spAutoFit/>
          </a:bodyPr>
          <a:lstStyle/>
          <a:p>
            <a:r>
              <a:rPr kumimoji="1" lang="ja-JP" altLang="en-US"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（税</a:t>
            </a:r>
            <a:r>
              <a:rPr lang="ja-JP" altLang="en-US"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別</a:t>
            </a:r>
            <a:r>
              <a:rPr kumimoji="1" lang="ja-JP" altLang="en-US"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a:t>
            </a:r>
            <a:endParaRPr kumimoji="1" lang="en-US" altLang="ja-JP"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endParaRPr>
          </a:p>
        </p:txBody>
      </p:sp>
      <p:cxnSp>
        <p:nvCxnSpPr>
          <p:cNvPr id="28" name="直線コネクタ 27">
            <a:extLst>
              <a:ext uri="{FF2B5EF4-FFF2-40B4-BE49-F238E27FC236}">
                <a16:creationId xmlns:a16="http://schemas.microsoft.com/office/drawing/2014/main" id="{1DFD8A87-DAE5-3C42-4CE9-4D3DAA7942FC}"/>
              </a:ext>
            </a:extLst>
          </p:cNvPr>
          <p:cNvCxnSpPr/>
          <p:nvPr/>
        </p:nvCxnSpPr>
        <p:spPr>
          <a:xfrm>
            <a:off x="3510224" y="9417415"/>
            <a:ext cx="33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31A8C41D-B30F-AC5A-735A-CE18EE2704FB}"/>
              </a:ext>
            </a:extLst>
          </p:cNvPr>
          <p:cNvSpPr txBox="1"/>
          <p:nvPr/>
        </p:nvSpPr>
        <p:spPr>
          <a:xfrm>
            <a:off x="826735" y="9656636"/>
            <a:ext cx="1117210" cy="153409"/>
          </a:xfrm>
          <a:custGeom>
            <a:avLst/>
            <a:gdLst/>
            <a:ahLst/>
            <a:cxnLst/>
            <a:rect l="l" t="t" r="r" b="b"/>
            <a:pathLst>
              <a:path w="4929337" h="676870">
                <a:moveTo>
                  <a:pt x="4048870" y="181273"/>
                </a:moveTo>
                <a:lnTo>
                  <a:pt x="3936356" y="419695"/>
                </a:lnTo>
                <a:lnTo>
                  <a:pt x="4070748" y="419695"/>
                </a:lnTo>
                <a:lnTo>
                  <a:pt x="4050656" y="181273"/>
                </a:lnTo>
                <a:close/>
                <a:moveTo>
                  <a:pt x="374154" y="149126"/>
                </a:moveTo>
                <a:cubicBezTo>
                  <a:pt x="337245" y="149126"/>
                  <a:pt x="305470" y="162595"/>
                  <a:pt x="278830" y="189533"/>
                </a:cubicBezTo>
                <a:cubicBezTo>
                  <a:pt x="252190" y="216470"/>
                  <a:pt x="232172" y="252338"/>
                  <a:pt x="218778" y="297135"/>
                </a:cubicBezTo>
                <a:cubicBezTo>
                  <a:pt x="205383" y="341933"/>
                  <a:pt x="198686" y="380107"/>
                  <a:pt x="198686" y="411659"/>
                </a:cubicBezTo>
                <a:cubicBezTo>
                  <a:pt x="198686" y="444996"/>
                  <a:pt x="208509" y="472678"/>
                  <a:pt x="228154" y="494705"/>
                </a:cubicBezTo>
                <a:cubicBezTo>
                  <a:pt x="247799" y="516731"/>
                  <a:pt x="275035" y="527745"/>
                  <a:pt x="309861" y="527745"/>
                </a:cubicBezTo>
                <a:cubicBezTo>
                  <a:pt x="348854" y="527745"/>
                  <a:pt x="381968" y="513011"/>
                  <a:pt x="409203" y="483543"/>
                </a:cubicBezTo>
                <a:cubicBezTo>
                  <a:pt x="436439" y="454075"/>
                  <a:pt x="456307" y="416942"/>
                  <a:pt x="468809" y="372145"/>
                </a:cubicBezTo>
                <a:cubicBezTo>
                  <a:pt x="481311" y="327347"/>
                  <a:pt x="487561" y="295424"/>
                  <a:pt x="487561" y="276374"/>
                </a:cubicBezTo>
                <a:cubicBezTo>
                  <a:pt x="487561" y="234404"/>
                  <a:pt x="476920" y="202704"/>
                  <a:pt x="455638" y="181273"/>
                </a:cubicBezTo>
                <a:cubicBezTo>
                  <a:pt x="434355" y="159841"/>
                  <a:pt x="407194" y="149126"/>
                  <a:pt x="374154" y="149126"/>
                </a:cubicBezTo>
                <a:close/>
                <a:moveTo>
                  <a:pt x="1033463" y="143768"/>
                </a:moveTo>
                <a:lnTo>
                  <a:pt x="1005334" y="277267"/>
                </a:lnTo>
                <a:lnTo>
                  <a:pt x="1043732" y="277267"/>
                </a:lnTo>
                <a:cubicBezTo>
                  <a:pt x="1108026" y="277267"/>
                  <a:pt x="1149623" y="274290"/>
                  <a:pt x="1168525" y="268337"/>
                </a:cubicBezTo>
                <a:cubicBezTo>
                  <a:pt x="1187426" y="262384"/>
                  <a:pt x="1201490" y="252338"/>
                  <a:pt x="1210717" y="238199"/>
                </a:cubicBezTo>
                <a:cubicBezTo>
                  <a:pt x="1219944" y="224061"/>
                  <a:pt x="1224558" y="210443"/>
                  <a:pt x="1224558" y="197346"/>
                </a:cubicBezTo>
                <a:cubicBezTo>
                  <a:pt x="1224558" y="180677"/>
                  <a:pt x="1219051" y="167580"/>
                  <a:pt x="1208038" y="158055"/>
                </a:cubicBezTo>
                <a:cubicBezTo>
                  <a:pt x="1197025" y="148530"/>
                  <a:pt x="1173064" y="143768"/>
                  <a:pt x="1136154" y="143768"/>
                </a:cubicBezTo>
                <a:close/>
                <a:moveTo>
                  <a:pt x="4506963" y="11162"/>
                </a:moveTo>
                <a:lnTo>
                  <a:pt x="4711006" y="11162"/>
                </a:lnTo>
                <a:lnTo>
                  <a:pt x="4604743" y="505867"/>
                </a:lnTo>
                <a:lnTo>
                  <a:pt x="4929337" y="505867"/>
                </a:lnTo>
                <a:lnTo>
                  <a:pt x="4895851" y="665708"/>
                </a:lnTo>
                <a:lnTo>
                  <a:pt x="4368106" y="665708"/>
                </a:lnTo>
                <a:close/>
                <a:moveTo>
                  <a:pt x="3971182" y="11162"/>
                </a:moveTo>
                <a:lnTo>
                  <a:pt x="4186834" y="11162"/>
                </a:lnTo>
                <a:lnTo>
                  <a:pt x="4290864" y="665708"/>
                </a:lnTo>
                <a:lnTo>
                  <a:pt x="4092625" y="665708"/>
                </a:lnTo>
                <a:lnTo>
                  <a:pt x="4083696" y="558552"/>
                </a:lnTo>
                <a:lnTo>
                  <a:pt x="3870276" y="558552"/>
                </a:lnTo>
                <a:lnTo>
                  <a:pt x="3819377" y="665708"/>
                </a:lnTo>
                <a:lnTo>
                  <a:pt x="3601492" y="665708"/>
                </a:lnTo>
                <a:close/>
                <a:moveTo>
                  <a:pt x="3041006" y="11162"/>
                </a:moveTo>
                <a:lnTo>
                  <a:pt x="3230315" y="11162"/>
                </a:lnTo>
                <a:lnTo>
                  <a:pt x="3391496" y="392460"/>
                </a:lnTo>
                <a:lnTo>
                  <a:pt x="3393282" y="392460"/>
                </a:lnTo>
                <a:lnTo>
                  <a:pt x="3475435" y="11162"/>
                </a:lnTo>
                <a:lnTo>
                  <a:pt x="3665637" y="11162"/>
                </a:lnTo>
                <a:lnTo>
                  <a:pt x="3524995" y="665708"/>
                </a:lnTo>
                <a:lnTo>
                  <a:pt x="3335685" y="665708"/>
                </a:lnTo>
                <a:lnTo>
                  <a:pt x="3173612" y="285303"/>
                </a:lnTo>
                <a:lnTo>
                  <a:pt x="3171826" y="285303"/>
                </a:lnTo>
                <a:lnTo>
                  <a:pt x="3090566" y="665708"/>
                </a:lnTo>
                <a:lnTo>
                  <a:pt x="2900363" y="665708"/>
                </a:lnTo>
                <a:close/>
                <a:moveTo>
                  <a:pt x="2697957" y="11162"/>
                </a:moveTo>
                <a:lnTo>
                  <a:pt x="2902893" y="11162"/>
                </a:lnTo>
                <a:lnTo>
                  <a:pt x="2762697" y="665708"/>
                </a:lnTo>
                <a:lnTo>
                  <a:pt x="2557761" y="665708"/>
                </a:lnTo>
                <a:close/>
                <a:moveTo>
                  <a:pt x="1583532" y="11162"/>
                </a:moveTo>
                <a:lnTo>
                  <a:pt x="1788468" y="11162"/>
                </a:lnTo>
                <a:lnTo>
                  <a:pt x="1648272" y="665708"/>
                </a:lnTo>
                <a:lnTo>
                  <a:pt x="1443335" y="665708"/>
                </a:lnTo>
                <a:close/>
                <a:moveTo>
                  <a:pt x="858887" y="11162"/>
                </a:moveTo>
                <a:lnTo>
                  <a:pt x="1231255" y="11162"/>
                </a:lnTo>
                <a:cubicBezTo>
                  <a:pt x="1295549" y="11162"/>
                  <a:pt x="1342579" y="27980"/>
                  <a:pt x="1372344" y="61615"/>
                </a:cubicBezTo>
                <a:cubicBezTo>
                  <a:pt x="1402110" y="95250"/>
                  <a:pt x="1416993" y="135731"/>
                  <a:pt x="1416993" y="183059"/>
                </a:cubicBezTo>
                <a:cubicBezTo>
                  <a:pt x="1416993" y="234255"/>
                  <a:pt x="1401217" y="278978"/>
                  <a:pt x="1369666" y="317227"/>
                </a:cubicBezTo>
                <a:cubicBezTo>
                  <a:pt x="1338114" y="355476"/>
                  <a:pt x="1287662" y="379958"/>
                  <a:pt x="1218307" y="390674"/>
                </a:cubicBezTo>
                <a:cubicBezTo>
                  <a:pt x="1259384" y="424011"/>
                  <a:pt x="1308497" y="515689"/>
                  <a:pt x="1365647" y="665708"/>
                </a:cubicBezTo>
                <a:lnTo>
                  <a:pt x="1151781" y="665708"/>
                </a:lnTo>
                <a:cubicBezTo>
                  <a:pt x="1133922" y="618381"/>
                  <a:pt x="1112863" y="566663"/>
                  <a:pt x="1088604" y="510555"/>
                </a:cubicBezTo>
                <a:cubicBezTo>
                  <a:pt x="1064345" y="454447"/>
                  <a:pt x="1046113" y="421928"/>
                  <a:pt x="1033909" y="412998"/>
                </a:cubicBezTo>
                <a:cubicBezTo>
                  <a:pt x="1021705" y="404068"/>
                  <a:pt x="1006971" y="399603"/>
                  <a:pt x="989707" y="399603"/>
                </a:cubicBezTo>
                <a:lnTo>
                  <a:pt x="978992" y="399603"/>
                </a:lnTo>
                <a:lnTo>
                  <a:pt x="923181" y="665708"/>
                </a:lnTo>
                <a:lnTo>
                  <a:pt x="720031" y="665708"/>
                </a:lnTo>
                <a:close/>
                <a:moveTo>
                  <a:pt x="2232869" y="0"/>
                </a:moveTo>
                <a:cubicBezTo>
                  <a:pt x="2387650" y="0"/>
                  <a:pt x="2481858" y="66824"/>
                  <a:pt x="2515493" y="200471"/>
                </a:cubicBezTo>
                <a:lnTo>
                  <a:pt x="2316361" y="222349"/>
                </a:lnTo>
                <a:cubicBezTo>
                  <a:pt x="2298204" y="170557"/>
                  <a:pt x="2261295" y="144661"/>
                  <a:pt x="2205633" y="144661"/>
                </a:cubicBezTo>
                <a:cubicBezTo>
                  <a:pt x="2151162" y="144661"/>
                  <a:pt x="2108002" y="172194"/>
                  <a:pt x="2076153" y="227260"/>
                </a:cubicBezTo>
                <a:cubicBezTo>
                  <a:pt x="2044304" y="282327"/>
                  <a:pt x="2028379" y="341263"/>
                  <a:pt x="2028379" y="404068"/>
                </a:cubicBezTo>
                <a:cubicBezTo>
                  <a:pt x="2028379" y="440382"/>
                  <a:pt x="2040211" y="470818"/>
                  <a:pt x="2063874" y="495374"/>
                </a:cubicBezTo>
                <a:cubicBezTo>
                  <a:pt x="2087538" y="519931"/>
                  <a:pt x="2117676" y="532209"/>
                  <a:pt x="2154287" y="532209"/>
                </a:cubicBezTo>
                <a:lnTo>
                  <a:pt x="2156073" y="532209"/>
                </a:lnTo>
                <a:cubicBezTo>
                  <a:pt x="2197745" y="532209"/>
                  <a:pt x="2234357" y="521494"/>
                  <a:pt x="2265909" y="500062"/>
                </a:cubicBezTo>
                <a:lnTo>
                  <a:pt x="2280643" y="429964"/>
                </a:lnTo>
                <a:lnTo>
                  <a:pt x="2156966" y="429964"/>
                </a:lnTo>
                <a:lnTo>
                  <a:pt x="2186434" y="293340"/>
                </a:lnTo>
                <a:lnTo>
                  <a:pt x="2491830" y="293340"/>
                </a:lnTo>
                <a:lnTo>
                  <a:pt x="2426197" y="600968"/>
                </a:lnTo>
                <a:cubicBezTo>
                  <a:pt x="2324398" y="651570"/>
                  <a:pt x="2223492" y="676870"/>
                  <a:pt x="2123480" y="676870"/>
                </a:cubicBezTo>
                <a:cubicBezTo>
                  <a:pt x="2033290" y="676870"/>
                  <a:pt x="1961779" y="652462"/>
                  <a:pt x="1908945" y="603647"/>
                </a:cubicBezTo>
                <a:cubicBezTo>
                  <a:pt x="1856110" y="554831"/>
                  <a:pt x="1829694" y="486221"/>
                  <a:pt x="1829694" y="397818"/>
                </a:cubicBezTo>
                <a:cubicBezTo>
                  <a:pt x="1829694" y="323999"/>
                  <a:pt x="1846511" y="256282"/>
                  <a:pt x="1880146" y="194667"/>
                </a:cubicBezTo>
                <a:cubicBezTo>
                  <a:pt x="1913781" y="133052"/>
                  <a:pt x="1961183" y="85204"/>
                  <a:pt x="2022351" y="51122"/>
                </a:cubicBezTo>
                <a:cubicBezTo>
                  <a:pt x="2083520" y="17041"/>
                  <a:pt x="2153692" y="0"/>
                  <a:pt x="2232869" y="0"/>
                </a:cubicBezTo>
                <a:close/>
                <a:moveTo>
                  <a:pt x="396032" y="0"/>
                </a:moveTo>
                <a:cubicBezTo>
                  <a:pt x="495747" y="0"/>
                  <a:pt x="568970" y="26715"/>
                  <a:pt x="615702" y="80144"/>
                </a:cubicBezTo>
                <a:cubicBezTo>
                  <a:pt x="662434" y="133573"/>
                  <a:pt x="685800" y="199281"/>
                  <a:pt x="685800" y="277267"/>
                </a:cubicBezTo>
                <a:cubicBezTo>
                  <a:pt x="685800" y="307330"/>
                  <a:pt x="681484" y="341635"/>
                  <a:pt x="672852" y="380181"/>
                </a:cubicBezTo>
                <a:cubicBezTo>
                  <a:pt x="664220" y="418728"/>
                  <a:pt x="647551" y="458614"/>
                  <a:pt x="622846" y="499839"/>
                </a:cubicBezTo>
                <a:cubicBezTo>
                  <a:pt x="598141" y="541065"/>
                  <a:pt x="566068" y="576039"/>
                  <a:pt x="526629" y="604763"/>
                </a:cubicBezTo>
                <a:cubicBezTo>
                  <a:pt x="487189" y="633487"/>
                  <a:pt x="449313" y="652686"/>
                  <a:pt x="412998" y="662360"/>
                </a:cubicBezTo>
                <a:cubicBezTo>
                  <a:pt x="376684" y="672033"/>
                  <a:pt x="338138" y="676870"/>
                  <a:pt x="297359" y="676870"/>
                </a:cubicBezTo>
                <a:cubicBezTo>
                  <a:pt x="203895" y="676870"/>
                  <a:pt x="130969" y="653207"/>
                  <a:pt x="78582" y="605879"/>
                </a:cubicBezTo>
                <a:cubicBezTo>
                  <a:pt x="26194" y="558552"/>
                  <a:pt x="0" y="492175"/>
                  <a:pt x="0" y="406747"/>
                </a:cubicBezTo>
                <a:cubicBezTo>
                  <a:pt x="0" y="362099"/>
                  <a:pt x="6475" y="318567"/>
                  <a:pt x="19423" y="276151"/>
                </a:cubicBezTo>
                <a:cubicBezTo>
                  <a:pt x="32371" y="233735"/>
                  <a:pt x="51718" y="193700"/>
                  <a:pt x="77466" y="156046"/>
                </a:cubicBezTo>
                <a:cubicBezTo>
                  <a:pt x="103213" y="118393"/>
                  <a:pt x="134913" y="86841"/>
                  <a:pt x="172567" y="61392"/>
                </a:cubicBezTo>
                <a:cubicBezTo>
                  <a:pt x="210220" y="35942"/>
                  <a:pt x="247278" y="19348"/>
                  <a:pt x="283741" y="11609"/>
                </a:cubicBezTo>
                <a:cubicBezTo>
                  <a:pt x="320204" y="3869"/>
                  <a:pt x="357634" y="0"/>
                  <a:pt x="396032" y="0"/>
                </a:cubicBezTo>
                <a:close/>
              </a:path>
            </a:pathLst>
          </a:custGeom>
          <a:solidFill>
            <a:schemeClr val="bg1">
              <a:alpha val="86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sp>
        <p:nvSpPr>
          <p:cNvPr id="30" name="テキスト ボックス 29">
            <a:extLst>
              <a:ext uri="{FF2B5EF4-FFF2-40B4-BE49-F238E27FC236}">
                <a16:creationId xmlns:a16="http://schemas.microsoft.com/office/drawing/2014/main" id="{3EB9E4FC-F917-EE26-68F0-1DF91A0AEDFD}"/>
              </a:ext>
            </a:extLst>
          </p:cNvPr>
          <p:cNvSpPr txBox="1"/>
          <p:nvPr/>
        </p:nvSpPr>
        <p:spPr>
          <a:xfrm>
            <a:off x="477589" y="7123150"/>
            <a:ext cx="6558786" cy="276999"/>
          </a:xfrm>
          <a:prstGeom prst="rect">
            <a:avLst/>
          </a:prstGeom>
          <a:noFill/>
          <a:ln>
            <a:noFill/>
          </a:ln>
          <a:effectLst>
            <a:glow rad="101600">
              <a:schemeClr val="tx1">
                <a:alpha val="60000"/>
              </a:schemeClr>
            </a:glow>
          </a:effectLst>
        </p:spPr>
        <p:txBody>
          <a:bodyPr wrap="square" rtlCol="0">
            <a:spAutoFit/>
          </a:bodyPr>
          <a:lstStyle/>
          <a:p>
            <a:pPr algn="ct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AMD EPYC 64</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/128</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スレッド プロセッサー搭載 </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&amp; NVIDIA RTX4500Ada×1GPU</a:t>
            </a:r>
          </a:p>
        </p:txBody>
      </p:sp>
      <p:sp>
        <p:nvSpPr>
          <p:cNvPr id="33" name="テキスト ボックス 32">
            <a:extLst>
              <a:ext uri="{FF2B5EF4-FFF2-40B4-BE49-F238E27FC236}">
                <a16:creationId xmlns:a16="http://schemas.microsoft.com/office/drawing/2014/main" id="{79596BB1-552B-4C73-AA73-894234A5DCBD}"/>
              </a:ext>
            </a:extLst>
          </p:cNvPr>
          <p:cNvSpPr txBox="1"/>
          <p:nvPr/>
        </p:nvSpPr>
        <p:spPr>
          <a:xfrm>
            <a:off x="4574430" y="9401477"/>
            <a:ext cx="2178827" cy="584775"/>
          </a:xfrm>
          <a:prstGeom prst="rect">
            <a:avLst/>
          </a:prstGeom>
          <a:noFill/>
          <a:ln>
            <a:noFill/>
          </a:ln>
        </p:spPr>
        <p:txBody>
          <a:bodyPr wrap="square" rtlCol="0">
            <a:spAutoFit/>
          </a:bodyPr>
          <a:lstStyle/>
          <a:p>
            <a:pPr algn="r"/>
            <a:r>
              <a:rPr lang="en-US" altLang="ja-JP" sz="3200" dirty="0">
                <a:solidFill>
                  <a:srgbClr val="1C1C1C"/>
                </a:solidFill>
                <a:latin typeface="Impact" panose="020B0806030902050204" pitchFamily="34" charset="0"/>
                <a:ea typeface="ヒラギノ角ゴ7" panose="020B0700000000000000" pitchFamily="50" charset="-128"/>
                <a:cs typeface="Segoe UI" panose="020B0502040204020203" pitchFamily="34" charset="0"/>
              </a:rPr>
              <a:t>1,600,0</a:t>
            </a:r>
            <a:r>
              <a:rPr kumimoji="1" lang="en-US" altLang="ja-JP" sz="3200" dirty="0">
                <a:solidFill>
                  <a:srgbClr val="1C1C1C"/>
                </a:solidFill>
                <a:latin typeface="Impact" panose="020B0806030902050204" pitchFamily="34" charset="0"/>
                <a:ea typeface="ヒラギノ角ゴ7" panose="020B0700000000000000" pitchFamily="50" charset="-128"/>
                <a:cs typeface="Segoe UI" panose="020B0502040204020203" pitchFamily="34" charset="0"/>
              </a:rPr>
              <a:t>00</a:t>
            </a:r>
          </a:p>
        </p:txBody>
      </p:sp>
      <p:sp>
        <p:nvSpPr>
          <p:cNvPr id="35" name="テキスト ボックス 34">
            <a:extLst>
              <a:ext uri="{FF2B5EF4-FFF2-40B4-BE49-F238E27FC236}">
                <a16:creationId xmlns:a16="http://schemas.microsoft.com/office/drawing/2014/main" id="{4EEBBA75-A5AC-2B81-1DB1-110EBFA1D12F}"/>
              </a:ext>
            </a:extLst>
          </p:cNvPr>
          <p:cNvSpPr txBox="1"/>
          <p:nvPr/>
        </p:nvSpPr>
        <p:spPr>
          <a:xfrm>
            <a:off x="6588024" y="9567739"/>
            <a:ext cx="417013" cy="365228"/>
          </a:xfrm>
          <a:prstGeom prst="rect">
            <a:avLst/>
          </a:prstGeom>
          <a:noFill/>
          <a:ln>
            <a:noFill/>
          </a:ln>
        </p:spPr>
        <p:txBody>
          <a:bodyPr wrap="square" rtlCol="0">
            <a:spAutoFit/>
          </a:bodyPr>
          <a:lstStyle/>
          <a:p>
            <a:r>
              <a:rPr kumimoji="1" lang="ja-JP" altLang="en-US"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円</a:t>
            </a:r>
            <a:endParaRPr kumimoji="1" lang="en-US" altLang="ja-JP"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endParaRPr>
          </a:p>
        </p:txBody>
      </p:sp>
      <p:sp>
        <p:nvSpPr>
          <p:cNvPr id="37" name="テキスト ボックス 36">
            <a:extLst>
              <a:ext uri="{FF2B5EF4-FFF2-40B4-BE49-F238E27FC236}">
                <a16:creationId xmlns:a16="http://schemas.microsoft.com/office/drawing/2014/main" id="{0AF1D482-BB14-79A9-E902-936AD5EE4376}"/>
              </a:ext>
            </a:extLst>
          </p:cNvPr>
          <p:cNvSpPr txBox="1"/>
          <p:nvPr/>
        </p:nvSpPr>
        <p:spPr>
          <a:xfrm>
            <a:off x="6551891" y="9506560"/>
            <a:ext cx="501325" cy="182614"/>
          </a:xfrm>
          <a:prstGeom prst="rect">
            <a:avLst/>
          </a:prstGeom>
          <a:noFill/>
          <a:ln>
            <a:noFill/>
          </a:ln>
        </p:spPr>
        <p:txBody>
          <a:bodyPr wrap="square" rtlCol="0">
            <a:spAutoFit/>
          </a:bodyPr>
          <a:lstStyle/>
          <a:p>
            <a:r>
              <a:rPr kumimoji="1" lang="ja-JP" altLang="en-US"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（税別）</a:t>
            </a:r>
            <a:endParaRPr kumimoji="1" lang="en-US" altLang="ja-JP"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endParaRPr>
          </a:p>
        </p:txBody>
      </p:sp>
      <p:sp>
        <p:nvSpPr>
          <p:cNvPr id="5" name="テキスト ボックス 4">
            <a:extLst>
              <a:ext uri="{FF2B5EF4-FFF2-40B4-BE49-F238E27FC236}">
                <a16:creationId xmlns:a16="http://schemas.microsoft.com/office/drawing/2014/main" id="{0DC87D98-81EB-D95B-7636-D860CD4FD508}"/>
              </a:ext>
            </a:extLst>
          </p:cNvPr>
          <p:cNvSpPr txBox="1"/>
          <p:nvPr/>
        </p:nvSpPr>
        <p:spPr>
          <a:xfrm>
            <a:off x="4157010" y="70629"/>
            <a:ext cx="3393139" cy="246221"/>
          </a:xfrm>
          <a:prstGeom prst="rect">
            <a:avLst/>
          </a:prstGeom>
          <a:noFill/>
        </p:spPr>
        <p:txBody>
          <a:bodyPr wrap="square" rtlCol="0">
            <a:spAutoFit/>
          </a:bodyPr>
          <a:lstStyle/>
          <a:p>
            <a:r>
              <a:rPr kumimoji="1" lang="en-US" altLang="ja-JP" sz="1000" b="1" dirty="0">
                <a:solidFill>
                  <a:schemeClr val="bg1"/>
                </a:solidFill>
                <a:latin typeface="+mn-ea"/>
              </a:rPr>
              <a:t>Ansys HFSS  3D</a:t>
            </a:r>
            <a:r>
              <a:rPr kumimoji="1" lang="ja-JP" altLang="en-US" sz="1000" b="1" dirty="0">
                <a:solidFill>
                  <a:schemeClr val="bg1"/>
                </a:solidFill>
                <a:latin typeface="+mn-ea"/>
              </a:rPr>
              <a:t>電磁界シミュレーションソフトウェア</a:t>
            </a:r>
          </a:p>
        </p:txBody>
      </p:sp>
      <p:sp>
        <p:nvSpPr>
          <p:cNvPr id="26" name="テキスト ボックス 25">
            <a:extLst>
              <a:ext uri="{FF2B5EF4-FFF2-40B4-BE49-F238E27FC236}">
                <a16:creationId xmlns:a16="http://schemas.microsoft.com/office/drawing/2014/main" id="{616F90C2-FAB8-9924-CE12-E5AD2FD0E645}"/>
              </a:ext>
            </a:extLst>
          </p:cNvPr>
          <p:cNvSpPr txBox="1"/>
          <p:nvPr/>
        </p:nvSpPr>
        <p:spPr>
          <a:xfrm>
            <a:off x="3442145" y="8235115"/>
            <a:ext cx="3580450" cy="1200329"/>
          </a:xfrm>
          <a:prstGeom prst="rect">
            <a:avLst/>
          </a:prstGeom>
          <a:noFill/>
          <a:ln>
            <a:noFill/>
          </a:ln>
        </p:spPr>
        <p:txBody>
          <a:bodyPr wrap="square" rtlCol="0">
            <a:spAutoFit/>
          </a:bodyPr>
          <a:lstStyle/>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Ubuntu 22.04 LTS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インストール代行</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AMD EPYC 7713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64</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コア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128</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スレッド）</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■メモリ：</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256GB (32GBx8)DDR4-3200 ECC Registered</a:t>
            </a:r>
          </a:p>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1.92TB SATA3-SSD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高耐久仕様 </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■グラフィック：</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NVIDIA RTX4500Ada 24GB-GDDR6   1</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基</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■ネットワーク：</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[2</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ポート</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10</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ギガビット</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■電源ユニット：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1,100W/100V</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2,000W/200V</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）冗長化仕様（</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1+1</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80Plus Platinum</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認証</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■保証：</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年間センドバック</a:t>
            </a:r>
          </a:p>
        </p:txBody>
      </p:sp>
      <p:sp>
        <p:nvSpPr>
          <p:cNvPr id="27" name="テキスト ボックス 26">
            <a:extLst>
              <a:ext uri="{FF2B5EF4-FFF2-40B4-BE49-F238E27FC236}">
                <a16:creationId xmlns:a16="http://schemas.microsoft.com/office/drawing/2014/main" id="{2ED2BA55-21F3-B451-DED8-CA9A38C6AB2E}"/>
              </a:ext>
            </a:extLst>
          </p:cNvPr>
          <p:cNvSpPr txBox="1"/>
          <p:nvPr/>
        </p:nvSpPr>
        <p:spPr>
          <a:xfrm>
            <a:off x="3430597" y="9466938"/>
            <a:ext cx="1689170" cy="461665"/>
          </a:xfrm>
          <a:prstGeom prst="rect">
            <a:avLst/>
          </a:prstGeom>
          <a:noFill/>
          <a:ln>
            <a:noFill/>
          </a:ln>
        </p:spPr>
        <p:txBody>
          <a:bodyPr wrap="square" rtlCol="0">
            <a:spAutoFit/>
          </a:bodyPr>
          <a:lstStyle/>
          <a:p>
            <a:r>
              <a:rPr kumimoji="1" lang="en-US" altLang="ja-JP"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MSI&amp;APPLIED ORIGINAL</a:t>
            </a:r>
          </a:p>
          <a:p>
            <a:r>
              <a:rPr kumimoji="1" lang="en-US" altLang="ja-JP"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HPC Deep </a:t>
            </a:r>
          </a:p>
          <a:p>
            <a:r>
              <a:rPr kumimoji="1" lang="en-US" altLang="ja-JP"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Type-MSAI3UEP1S-4GP </a:t>
            </a:r>
          </a:p>
        </p:txBody>
      </p:sp>
      <p:pic>
        <p:nvPicPr>
          <p:cNvPr id="59" name="図 58">
            <a:extLst>
              <a:ext uri="{FF2B5EF4-FFF2-40B4-BE49-F238E27FC236}">
                <a16:creationId xmlns:a16="http://schemas.microsoft.com/office/drawing/2014/main" id="{2ABE6443-F8DD-4559-9B07-1F9FE08CC4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1444" y="7694724"/>
            <a:ext cx="854024" cy="406910"/>
          </a:xfrm>
          <a:prstGeom prst="rect">
            <a:avLst/>
          </a:prstGeom>
        </p:spPr>
      </p:pic>
      <p:pic>
        <p:nvPicPr>
          <p:cNvPr id="61" name="図 60">
            <a:extLst>
              <a:ext uri="{FF2B5EF4-FFF2-40B4-BE49-F238E27FC236}">
                <a16:creationId xmlns:a16="http://schemas.microsoft.com/office/drawing/2014/main" id="{665A1A83-31DE-BFA8-896B-B93F0C6587A0}"/>
              </a:ext>
            </a:extLst>
          </p:cNvPr>
          <p:cNvPicPr>
            <a:picLocks noChangeAspect="1"/>
          </p:cNvPicPr>
          <p:nvPr/>
        </p:nvPicPr>
        <p:blipFill rotWithShape="1">
          <a:blip r:embed="rId7"/>
          <a:srcRect l="2813"/>
          <a:stretch/>
        </p:blipFill>
        <p:spPr>
          <a:xfrm>
            <a:off x="4894357" y="7589806"/>
            <a:ext cx="407426" cy="541200"/>
          </a:xfrm>
          <a:prstGeom prst="rect">
            <a:avLst/>
          </a:prstGeom>
        </p:spPr>
      </p:pic>
      <p:grpSp>
        <p:nvGrpSpPr>
          <p:cNvPr id="62" name="Group 3">
            <a:extLst>
              <a:ext uri="{FF2B5EF4-FFF2-40B4-BE49-F238E27FC236}">
                <a16:creationId xmlns:a16="http://schemas.microsoft.com/office/drawing/2014/main" id="{81CA97D2-EC70-6B13-2782-754652214957}"/>
              </a:ext>
            </a:extLst>
          </p:cNvPr>
          <p:cNvGrpSpPr>
            <a:grpSpLocks/>
          </p:cNvGrpSpPr>
          <p:nvPr/>
        </p:nvGrpSpPr>
        <p:grpSpPr bwMode="auto">
          <a:xfrm>
            <a:off x="4363375" y="7585193"/>
            <a:ext cx="473075" cy="623887"/>
            <a:chOff x="2354" y="4526"/>
            <a:chExt cx="965" cy="1271"/>
          </a:xfrm>
        </p:grpSpPr>
        <p:pic>
          <p:nvPicPr>
            <p:cNvPr id="1028" name="Picture 4">
              <a:extLst>
                <a:ext uri="{FF2B5EF4-FFF2-40B4-BE49-F238E27FC236}">
                  <a16:creationId xmlns:a16="http://schemas.microsoft.com/office/drawing/2014/main" id="{87F1DB8C-5098-FF25-EC82-F0619C9DF8B0}"/>
                </a:ext>
              </a:extLst>
            </p:cNvPr>
            <p:cNvPicPr>
              <a:picLocks noChangeAspect="1" noChangeArrowheads="1"/>
            </p:cNvPicPr>
            <p:nvPr/>
          </p:nvPicPr>
          <p:blipFill>
            <a:blip r:embed="rId8" r:link="rId9">
              <a:clrChange>
                <a:clrFrom>
                  <a:srgbClr val="FFFFFF"/>
                </a:clrFrom>
                <a:clrTo>
                  <a:srgbClr val="FFFFFF">
                    <a:alpha val="0"/>
                  </a:srgbClr>
                </a:clrTo>
              </a:clrChange>
              <a:extLst>
                <a:ext uri="{28A0092B-C50C-407E-A947-70E740481C1C}">
                  <a14:useLocalDpi xmlns:a14="http://schemas.microsoft.com/office/drawing/2010/main" val="0"/>
                </a:ext>
              </a:extLst>
            </a:blip>
            <a:srcRect l="21866" t="18991" r="66078" b="19418"/>
            <a:stretch>
              <a:fillRect/>
            </a:stretch>
          </p:blipFill>
          <p:spPr bwMode="auto">
            <a:xfrm>
              <a:off x="2507" y="4526"/>
              <a:ext cx="590" cy="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5">
              <a:extLst>
                <a:ext uri="{FF2B5EF4-FFF2-40B4-BE49-F238E27FC236}">
                  <a16:creationId xmlns:a16="http://schemas.microsoft.com/office/drawing/2014/main" id="{B536AFA0-AB70-0749-F527-22EB5EBF1E30}"/>
                </a:ext>
              </a:extLst>
            </p:cNvPr>
            <p:cNvPicPr>
              <a:picLocks noChangeAspect="1" noChangeArrowheads="1"/>
            </p:cNvPicPr>
            <p:nvPr/>
          </p:nvPicPr>
          <p:blipFill>
            <a:blip r:embed="rId8" r:link="rId9">
              <a:clrChange>
                <a:clrFrom>
                  <a:srgbClr val="FFFFFF"/>
                </a:clrFrom>
                <a:clrTo>
                  <a:srgbClr val="FFFFFF">
                    <a:alpha val="0"/>
                  </a:srgbClr>
                </a:clrTo>
              </a:clrChange>
              <a:extLst>
                <a:ext uri="{28A0092B-C50C-407E-A947-70E740481C1C}">
                  <a14:useLocalDpi xmlns:a14="http://schemas.microsoft.com/office/drawing/2010/main" val="0"/>
                </a:ext>
              </a:extLst>
            </a:blip>
            <a:srcRect l="36125" t="45883" r="20465" b="19418"/>
            <a:stretch>
              <a:fillRect/>
            </a:stretch>
          </p:blipFill>
          <p:spPr bwMode="auto">
            <a:xfrm>
              <a:off x="2354" y="5557"/>
              <a:ext cx="96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3" name="テキスト ボックス 1032">
            <a:extLst>
              <a:ext uri="{FF2B5EF4-FFF2-40B4-BE49-F238E27FC236}">
                <a16:creationId xmlns:a16="http://schemas.microsoft.com/office/drawing/2014/main" id="{1A05385B-69A9-E1B8-9159-186FEA66A980}"/>
              </a:ext>
            </a:extLst>
          </p:cNvPr>
          <p:cNvSpPr txBox="1"/>
          <p:nvPr/>
        </p:nvSpPr>
        <p:spPr>
          <a:xfrm>
            <a:off x="3442145" y="5004194"/>
            <a:ext cx="3580450" cy="1200329"/>
          </a:xfrm>
          <a:prstGeom prst="rect">
            <a:avLst/>
          </a:prstGeom>
          <a:noFill/>
          <a:ln>
            <a:noFill/>
          </a:ln>
        </p:spPr>
        <p:txBody>
          <a:bodyPr wrap="square" rtlCol="0">
            <a:spAutoFit/>
          </a:bodyPr>
          <a:lstStyle/>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Ubuntu 22.04 LTS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インストール代行</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AMD EPYC 7713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64</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コア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128</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スレッド）</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■メモリ：</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128GB (16GBx8)DDR4-3200 ECC Registered</a:t>
            </a:r>
          </a:p>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960GB SATA3-SSD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高耐久仕様 </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■グラフィック：内蔵グラフィック</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(D-SUB15</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■ネットワーク：</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[2</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ポート</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10</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ギガビット</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■電源ユニット：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1,100W/100V</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2,000W/200V</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）冗長化仕様（</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1+1</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80Plus Platinum</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認証</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■保証：</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年間センドバック</a:t>
            </a:r>
          </a:p>
        </p:txBody>
      </p:sp>
      <p:sp>
        <p:nvSpPr>
          <p:cNvPr id="1035" name="テキスト ボックス 1034">
            <a:extLst>
              <a:ext uri="{FF2B5EF4-FFF2-40B4-BE49-F238E27FC236}">
                <a16:creationId xmlns:a16="http://schemas.microsoft.com/office/drawing/2014/main" id="{64CCEF5A-EF63-5FB6-002F-45C6D99185E9}"/>
              </a:ext>
            </a:extLst>
          </p:cNvPr>
          <p:cNvSpPr txBox="1"/>
          <p:nvPr/>
        </p:nvSpPr>
        <p:spPr>
          <a:xfrm>
            <a:off x="3430597" y="6236017"/>
            <a:ext cx="1689170" cy="461665"/>
          </a:xfrm>
          <a:prstGeom prst="rect">
            <a:avLst/>
          </a:prstGeom>
          <a:noFill/>
          <a:ln>
            <a:noFill/>
          </a:ln>
        </p:spPr>
        <p:txBody>
          <a:bodyPr wrap="square" rtlCol="0">
            <a:spAutoFit/>
          </a:bodyPr>
          <a:lstStyle/>
          <a:p>
            <a:r>
              <a:rPr kumimoji="1" lang="en-US" altLang="ja-JP"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MSI&amp;APPLIED ORIGINAL</a:t>
            </a:r>
          </a:p>
          <a:p>
            <a:r>
              <a:rPr kumimoji="1" lang="en-US" altLang="ja-JP"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HPC SERVE </a:t>
            </a:r>
          </a:p>
          <a:p>
            <a:r>
              <a:rPr kumimoji="1" lang="en-US" altLang="ja-JP"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Type-MSAI3UEP1S-4GP </a:t>
            </a:r>
          </a:p>
        </p:txBody>
      </p:sp>
      <p:pic>
        <p:nvPicPr>
          <p:cNvPr id="1037" name="図 1036">
            <a:extLst>
              <a:ext uri="{FF2B5EF4-FFF2-40B4-BE49-F238E27FC236}">
                <a16:creationId xmlns:a16="http://schemas.microsoft.com/office/drawing/2014/main" id="{51A08176-8410-80A7-7FEE-22959DBB88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1444" y="4463803"/>
            <a:ext cx="854024" cy="406910"/>
          </a:xfrm>
          <a:prstGeom prst="rect">
            <a:avLst/>
          </a:prstGeom>
        </p:spPr>
      </p:pic>
      <p:pic>
        <p:nvPicPr>
          <p:cNvPr id="1038" name="図 1037">
            <a:extLst>
              <a:ext uri="{FF2B5EF4-FFF2-40B4-BE49-F238E27FC236}">
                <a16:creationId xmlns:a16="http://schemas.microsoft.com/office/drawing/2014/main" id="{1172E7EF-2D48-5CDF-8EE1-6C8B0B32D959}"/>
              </a:ext>
            </a:extLst>
          </p:cNvPr>
          <p:cNvPicPr>
            <a:picLocks noChangeAspect="1"/>
          </p:cNvPicPr>
          <p:nvPr/>
        </p:nvPicPr>
        <p:blipFill rotWithShape="1">
          <a:blip r:embed="rId7"/>
          <a:srcRect l="2813"/>
          <a:stretch/>
        </p:blipFill>
        <p:spPr>
          <a:xfrm>
            <a:off x="4894357" y="4358885"/>
            <a:ext cx="407426" cy="541200"/>
          </a:xfrm>
          <a:prstGeom prst="rect">
            <a:avLst/>
          </a:prstGeom>
        </p:spPr>
      </p:pic>
      <p:grpSp>
        <p:nvGrpSpPr>
          <p:cNvPr id="1039" name="Group 3">
            <a:extLst>
              <a:ext uri="{FF2B5EF4-FFF2-40B4-BE49-F238E27FC236}">
                <a16:creationId xmlns:a16="http://schemas.microsoft.com/office/drawing/2014/main" id="{B4098CA1-CB6A-B3A6-86DC-6EB3BDDCE11E}"/>
              </a:ext>
            </a:extLst>
          </p:cNvPr>
          <p:cNvGrpSpPr>
            <a:grpSpLocks/>
          </p:cNvGrpSpPr>
          <p:nvPr/>
        </p:nvGrpSpPr>
        <p:grpSpPr bwMode="auto">
          <a:xfrm>
            <a:off x="4363375" y="4354272"/>
            <a:ext cx="473075" cy="623887"/>
            <a:chOff x="2354" y="4526"/>
            <a:chExt cx="965" cy="1271"/>
          </a:xfrm>
        </p:grpSpPr>
        <p:pic>
          <p:nvPicPr>
            <p:cNvPr id="1041" name="Picture 4">
              <a:extLst>
                <a:ext uri="{FF2B5EF4-FFF2-40B4-BE49-F238E27FC236}">
                  <a16:creationId xmlns:a16="http://schemas.microsoft.com/office/drawing/2014/main" id="{9E2E230E-C999-91A8-32C0-B6F04E934CB2}"/>
                </a:ext>
              </a:extLst>
            </p:cNvPr>
            <p:cNvPicPr>
              <a:picLocks noChangeAspect="1" noChangeArrowheads="1"/>
            </p:cNvPicPr>
            <p:nvPr/>
          </p:nvPicPr>
          <p:blipFill>
            <a:blip r:embed="rId8" r:link="rId9">
              <a:clrChange>
                <a:clrFrom>
                  <a:srgbClr val="FFFFFF"/>
                </a:clrFrom>
                <a:clrTo>
                  <a:srgbClr val="FFFFFF">
                    <a:alpha val="0"/>
                  </a:srgbClr>
                </a:clrTo>
              </a:clrChange>
              <a:extLst>
                <a:ext uri="{28A0092B-C50C-407E-A947-70E740481C1C}">
                  <a14:useLocalDpi xmlns:a14="http://schemas.microsoft.com/office/drawing/2010/main" val="0"/>
                </a:ext>
              </a:extLst>
            </a:blip>
            <a:srcRect l="21866" t="18991" r="66078" b="19418"/>
            <a:stretch>
              <a:fillRect/>
            </a:stretch>
          </p:blipFill>
          <p:spPr bwMode="auto">
            <a:xfrm>
              <a:off x="2507" y="4526"/>
              <a:ext cx="590" cy="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5">
              <a:extLst>
                <a:ext uri="{FF2B5EF4-FFF2-40B4-BE49-F238E27FC236}">
                  <a16:creationId xmlns:a16="http://schemas.microsoft.com/office/drawing/2014/main" id="{AFD2579A-A0B6-0C78-EE51-E6CBCEA0B1E1}"/>
                </a:ext>
              </a:extLst>
            </p:cNvPr>
            <p:cNvPicPr>
              <a:picLocks noChangeAspect="1" noChangeArrowheads="1"/>
            </p:cNvPicPr>
            <p:nvPr/>
          </p:nvPicPr>
          <p:blipFill>
            <a:blip r:embed="rId8" r:link="rId9">
              <a:clrChange>
                <a:clrFrom>
                  <a:srgbClr val="FFFFFF"/>
                </a:clrFrom>
                <a:clrTo>
                  <a:srgbClr val="FFFFFF">
                    <a:alpha val="0"/>
                  </a:srgbClr>
                </a:clrTo>
              </a:clrChange>
              <a:extLst>
                <a:ext uri="{28A0092B-C50C-407E-A947-70E740481C1C}">
                  <a14:useLocalDpi xmlns:a14="http://schemas.microsoft.com/office/drawing/2010/main" val="0"/>
                </a:ext>
              </a:extLst>
            </a:blip>
            <a:srcRect l="36125" t="45883" r="20465" b="19418"/>
            <a:stretch>
              <a:fillRect/>
            </a:stretch>
          </p:blipFill>
          <p:spPr bwMode="auto">
            <a:xfrm>
              <a:off x="2354" y="5557"/>
              <a:ext cx="96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3" name="図 1042">
            <a:extLst>
              <a:ext uri="{FF2B5EF4-FFF2-40B4-BE49-F238E27FC236}">
                <a16:creationId xmlns:a16="http://schemas.microsoft.com/office/drawing/2014/main" id="{7335DCBD-5637-25F8-2B13-FD774B9915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3895210">
            <a:off x="671320" y="8717469"/>
            <a:ext cx="1165812" cy="1165812"/>
          </a:xfrm>
          <a:prstGeom prst="rect">
            <a:avLst/>
          </a:prstGeom>
        </p:spPr>
      </p:pic>
      <p:sp>
        <p:nvSpPr>
          <p:cNvPr id="1044" name="Rectangle 42">
            <a:extLst>
              <a:ext uri="{FF2B5EF4-FFF2-40B4-BE49-F238E27FC236}">
                <a16:creationId xmlns:a16="http://schemas.microsoft.com/office/drawing/2014/main" id="{CEB689DE-68A3-B91F-C39B-DDC9F6E9479D}"/>
              </a:ext>
            </a:extLst>
          </p:cNvPr>
          <p:cNvSpPr>
            <a:spLocks noChangeArrowheads="1"/>
          </p:cNvSpPr>
          <p:nvPr/>
        </p:nvSpPr>
        <p:spPr bwMode="auto">
          <a:xfrm>
            <a:off x="530243" y="7711205"/>
            <a:ext cx="2620962" cy="288925"/>
          </a:xfrm>
          <a:prstGeom prst="rect">
            <a:avLst/>
          </a:prstGeom>
          <a:solidFill>
            <a:srgbClr val="DBE5F1"/>
          </a:solidFill>
          <a:ln w="19050" algn="ctr">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45" name="WordArt 43">
            <a:extLst>
              <a:ext uri="{FF2B5EF4-FFF2-40B4-BE49-F238E27FC236}">
                <a16:creationId xmlns:a16="http://schemas.microsoft.com/office/drawing/2014/main" id="{55C04159-E13C-0AB6-0FC3-BE942229F12B}"/>
              </a:ext>
            </a:extLst>
          </p:cNvPr>
          <p:cNvSpPr>
            <a:spLocks noChangeArrowheads="1" noChangeShapeType="1" noTextEdit="1"/>
          </p:cNvSpPr>
          <p:nvPr/>
        </p:nvSpPr>
        <p:spPr bwMode="auto">
          <a:xfrm>
            <a:off x="1371618" y="7814393"/>
            <a:ext cx="1592262" cy="10953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dirty="0">
                <a:ln>
                  <a:noFill/>
                </a:ln>
                <a:solidFill>
                  <a:srgbClr val="000000"/>
                </a:solidFill>
                <a:effectLst/>
                <a:latin typeface="ヒラギノ角ゴ6" panose="020B0600000000000000" pitchFamily="50" charset="-128"/>
                <a:ea typeface="ヒラギノ角ゴ6" panose="020B0600000000000000" pitchFamily="50" charset="-128"/>
              </a:rPr>
              <a:t>RTX 4500Ada</a:t>
            </a:r>
            <a:r>
              <a:rPr lang="ja-JP" altLang="en-US" sz="800" kern="10" spc="0" dirty="0">
                <a:ln>
                  <a:noFill/>
                </a:ln>
                <a:solidFill>
                  <a:srgbClr val="000000"/>
                </a:solidFill>
                <a:effectLst/>
                <a:latin typeface="ヒラギノ角ゴ6" panose="020B0600000000000000" pitchFamily="50" charset="-128"/>
                <a:ea typeface="ヒラギノ角ゴ6" panose="020B0600000000000000" pitchFamily="50" charset="-128"/>
              </a:rPr>
              <a:t>搭載</a:t>
            </a:r>
            <a:r>
              <a:rPr lang="en-US" altLang="ja-JP" sz="800" kern="10" spc="0" dirty="0">
                <a:ln>
                  <a:noFill/>
                </a:ln>
                <a:solidFill>
                  <a:srgbClr val="000000"/>
                </a:solidFill>
                <a:effectLst/>
                <a:latin typeface="ヒラギノ角ゴ6" panose="020B0600000000000000" pitchFamily="50" charset="-128"/>
                <a:ea typeface="ヒラギノ角ゴ6" panose="020B0600000000000000" pitchFamily="50" charset="-128"/>
              </a:rPr>
              <a:t>【1GPU】</a:t>
            </a:r>
            <a:endParaRPr lang="ja-JP" altLang="en-US" sz="800" kern="10" spc="0" dirty="0">
              <a:ln>
                <a:noFill/>
              </a:ln>
              <a:solidFill>
                <a:srgbClr val="000000"/>
              </a:solidFill>
              <a:effectLst/>
              <a:latin typeface="ヒラギノ角ゴ6" panose="020B0600000000000000" pitchFamily="50" charset="-128"/>
              <a:ea typeface="ヒラギノ角ゴ6" panose="020B0600000000000000" pitchFamily="50" charset="-128"/>
            </a:endParaRPr>
          </a:p>
        </p:txBody>
      </p:sp>
      <p:pic>
        <p:nvPicPr>
          <p:cNvPr id="1046" name="Picture 44" descr="米国NVIDIA社販売代理店契約締結のお知らせ | 株式会社アスク">
            <a:extLst>
              <a:ext uri="{FF2B5EF4-FFF2-40B4-BE49-F238E27FC236}">
                <a16:creationId xmlns:a16="http://schemas.microsoft.com/office/drawing/2014/main" id="{5EFFF283-CFF7-D459-FC6E-092A8111AACF}"/>
              </a:ext>
            </a:extLst>
          </p:cNvPr>
          <p:cNvPicPr>
            <a:picLocks noChangeAspect="1" noChangeArrowheads="1"/>
          </p:cNvPicPr>
          <p:nvPr/>
        </p:nvPicPr>
        <p:blipFill>
          <a:blip r:embed="rId11" r:link="rId12">
            <a:clrChange>
              <a:clrFrom>
                <a:srgbClr val="FFFFFF"/>
              </a:clrFrom>
              <a:clrTo>
                <a:srgbClr val="FFFFFF">
                  <a:alpha val="0"/>
                </a:srgbClr>
              </a:clrTo>
            </a:clrChange>
            <a:extLst>
              <a:ext uri="{28A0092B-C50C-407E-A947-70E740481C1C}">
                <a14:useLocalDpi xmlns:a14="http://schemas.microsoft.com/office/drawing/2010/main" val="0"/>
              </a:ext>
            </a:extLst>
          </a:blip>
          <a:srcRect t="28238" b="24416"/>
          <a:stretch>
            <a:fillRect/>
          </a:stretch>
        </p:blipFill>
        <p:spPr bwMode="auto">
          <a:xfrm>
            <a:off x="604855" y="7781055"/>
            <a:ext cx="7286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 name="テキスト ボックス 1046">
            <a:extLst>
              <a:ext uri="{FF2B5EF4-FFF2-40B4-BE49-F238E27FC236}">
                <a16:creationId xmlns:a16="http://schemas.microsoft.com/office/drawing/2014/main" id="{99516935-62E5-8C38-AF8E-C9B36E41070D}"/>
              </a:ext>
            </a:extLst>
          </p:cNvPr>
          <p:cNvSpPr txBox="1"/>
          <p:nvPr/>
        </p:nvSpPr>
        <p:spPr>
          <a:xfrm>
            <a:off x="477589" y="3879098"/>
            <a:ext cx="6558786" cy="276999"/>
          </a:xfrm>
          <a:prstGeom prst="rect">
            <a:avLst/>
          </a:prstGeom>
          <a:noFill/>
          <a:ln>
            <a:noFill/>
          </a:ln>
          <a:effectLst>
            <a:glow rad="101600">
              <a:schemeClr val="tx1">
                <a:alpha val="60000"/>
              </a:schemeClr>
            </a:glow>
          </a:effectLst>
        </p:spPr>
        <p:txBody>
          <a:bodyPr wrap="square" rtlCol="0">
            <a:spAutoFit/>
          </a:bodyPr>
          <a:lstStyle/>
          <a:p>
            <a:pPr algn="ct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AMD EPYC 64</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/128</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スレッド プロセッサー搭載</a:t>
            </a: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1048" name="Picture 44" descr="米国NVIDIA社販売代理店契約締結のお知らせ | 株式会社アスク">
            <a:extLst>
              <a:ext uri="{FF2B5EF4-FFF2-40B4-BE49-F238E27FC236}">
                <a16:creationId xmlns:a16="http://schemas.microsoft.com/office/drawing/2014/main" id="{D3CBA2D4-27E6-5C06-3D37-15D609EBE7D8}"/>
              </a:ext>
            </a:extLst>
          </p:cNvPr>
          <p:cNvPicPr>
            <a:picLocks noChangeAspect="1" noChangeArrowheads="1"/>
          </p:cNvPicPr>
          <p:nvPr/>
        </p:nvPicPr>
        <p:blipFill>
          <a:blip r:embed="rId11" r:link="rId12">
            <a:clrChange>
              <a:clrFrom>
                <a:srgbClr val="FFFFFF"/>
              </a:clrFrom>
              <a:clrTo>
                <a:srgbClr val="FFFFFF">
                  <a:alpha val="0"/>
                </a:srgbClr>
              </a:clrTo>
            </a:clrChange>
            <a:extLst>
              <a:ext uri="{28A0092B-C50C-407E-A947-70E740481C1C}">
                <a14:useLocalDpi xmlns:a14="http://schemas.microsoft.com/office/drawing/2010/main" val="0"/>
              </a:ext>
            </a:extLst>
          </a:blip>
          <a:srcRect t="28238" b="24416"/>
          <a:stretch>
            <a:fillRect/>
          </a:stretch>
        </p:blipFill>
        <p:spPr bwMode="auto">
          <a:xfrm>
            <a:off x="5413766" y="7721891"/>
            <a:ext cx="1130190" cy="27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D9DAE04C-3561-C594-414C-7A043F4D215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0376" y="2344509"/>
            <a:ext cx="1943945" cy="1093469"/>
          </a:xfrm>
          <a:prstGeom prst="rect">
            <a:avLst/>
          </a:prstGeom>
        </p:spPr>
      </p:pic>
      <p:pic>
        <p:nvPicPr>
          <p:cNvPr id="22" name="図 21">
            <a:extLst>
              <a:ext uri="{FF2B5EF4-FFF2-40B4-BE49-F238E27FC236}">
                <a16:creationId xmlns:a16="http://schemas.microsoft.com/office/drawing/2014/main" id="{5140054A-DBD7-CCDB-5A1A-61E7F15D31E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54075" y="340666"/>
            <a:ext cx="3033949" cy="1710044"/>
          </a:xfrm>
          <a:prstGeom prst="rect">
            <a:avLst/>
          </a:prstGeom>
        </p:spPr>
      </p:pic>
      <p:pic>
        <p:nvPicPr>
          <p:cNvPr id="2" name="Picture 54">
            <a:extLst>
              <a:ext uri="{FF2B5EF4-FFF2-40B4-BE49-F238E27FC236}">
                <a16:creationId xmlns:a16="http://schemas.microsoft.com/office/drawing/2014/main" id="{815D6C85-DF5A-8E3A-0359-9AF26DA37686}"/>
              </a:ext>
            </a:extLst>
          </p:cNvPr>
          <p:cNvPicPr>
            <a:picLocks noChangeAspect="1" noChangeArrowheads="1"/>
          </p:cNvPicPr>
          <p:nvPr/>
        </p:nvPicPr>
        <p:blipFill>
          <a:blip r:embed="rId15" r:link="rId16">
            <a:extLst>
              <a:ext uri="{28A0092B-C50C-407E-A947-70E740481C1C}">
                <a14:useLocalDpi xmlns:a14="http://schemas.microsoft.com/office/drawing/2010/main" val="0"/>
              </a:ext>
            </a:extLst>
          </a:blip>
          <a:srcRect l="4500" t="27011" r="6366" b="28111"/>
          <a:stretch>
            <a:fillRect/>
          </a:stretch>
        </p:blipFill>
        <p:spPr bwMode="auto">
          <a:xfrm>
            <a:off x="5366933" y="735938"/>
            <a:ext cx="2079155" cy="1046420"/>
          </a:xfrm>
          <a:prstGeom prst="rect">
            <a:avLst/>
          </a:prstGeom>
          <a:noFill/>
          <a:ln>
            <a:noFill/>
          </a:ln>
          <a:effectLst>
            <a:outerShdw blurRad="50800" dist="50800" dir="5400000" algn="ctr" rotWithShape="0">
              <a:schemeClr val="bg1">
                <a:alpha val="99000"/>
              </a:schemeClr>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8">
            <a:extLst>
              <a:ext uri="{FF2B5EF4-FFF2-40B4-BE49-F238E27FC236}">
                <a16:creationId xmlns:a16="http://schemas.microsoft.com/office/drawing/2014/main" id="{5DFC5570-7F4C-0D37-6BED-3D2D1FAB4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00" y="4298186"/>
            <a:ext cx="1598724" cy="1460043"/>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8">
            <a:extLst>
              <a:ext uri="{FF2B5EF4-FFF2-40B4-BE49-F238E27FC236}">
                <a16:creationId xmlns:a16="http://schemas.microsoft.com/office/drawing/2014/main" id="{DF830044-2559-3C39-679A-6D9EB204B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728000" y="5292000"/>
            <a:ext cx="1598724" cy="146004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54">
            <a:extLst>
              <a:ext uri="{FF2B5EF4-FFF2-40B4-BE49-F238E27FC236}">
                <a16:creationId xmlns:a16="http://schemas.microsoft.com/office/drawing/2014/main" id="{D225F0ED-873B-460C-7604-2C92701577C0}"/>
              </a:ext>
            </a:extLst>
          </p:cNvPr>
          <p:cNvPicPr>
            <a:picLocks noChangeAspect="1" noChangeArrowheads="1"/>
          </p:cNvPicPr>
          <p:nvPr/>
        </p:nvPicPr>
        <p:blipFill>
          <a:blip r:embed="rId15" r:link="rId16">
            <a:extLst>
              <a:ext uri="{28A0092B-C50C-407E-A947-70E740481C1C}">
                <a14:useLocalDpi xmlns:a14="http://schemas.microsoft.com/office/drawing/2010/main" val="0"/>
              </a:ext>
            </a:extLst>
          </a:blip>
          <a:srcRect l="4500" t="27011" r="6366" b="28111"/>
          <a:stretch>
            <a:fillRect/>
          </a:stretch>
        </p:blipFill>
        <p:spPr bwMode="auto">
          <a:xfrm>
            <a:off x="634195" y="4868342"/>
            <a:ext cx="2609069" cy="1313121"/>
          </a:xfrm>
          <a:prstGeom prst="rect">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図 8">
            <a:extLst>
              <a:ext uri="{FF2B5EF4-FFF2-40B4-BE49-F238E27FC236}">
                <a16:creationId xmlns:a16="http://schemas.microsoft.com/office/drawing/2014/main" id="{E02513BD-A970-0FB9-5DDA-33299EDED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728000" y="8532000"/>
            <a:ext cx="1598724" cy="14600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4">
            <a:extLst>
              <a:ext uri="{FF2B5EF4-FFF2-40B4-BE49-F238E27FC236}">
                <a16:creationId xmlns:a16="http://schemas.microsoft.com/office/drawing/2014/main" id="{DA3A880B-3532-CCED-9369-96FCADB07F6D}"/>
              </a:ext>
            </a:extLst>
          </p:cNvPr>
          <p:cNvPicPr>
            <a:picLocks noChangeAspect="1" noChangeArrowheads="1"/>
          </p:cNvPicPr>
          <p:nvPr/>
        </p:nvPicPr>
        <p:blipFill>
          <a:blip r:embed="rId15" r:link="rId16">
            <a:extLst>
              <a:ext uri="{28A0092B-C50C-407E-A947-70E740481C1C}">
                <a14:useLocalDpi xmlns:a14="http://schemas.microsoft.com/office/drawing/2010/main" val="0"/>
              </a:ext>
            </a:extLst>
          </a:blip>
          <a:srcRect l="4500" t="27011" r="6366" b="28111"/>
          <a:stretch>
            <a:fillRect/>
          </a:stretch>
        </p:blipFill>
        <p:spPr bwMode="auto">
          <a:xfrm>
            <a:off x="634195" y="8099263"/>
            <a:ext cx="2609069" cy="1313121"/>
          </a:xfrm>
          <a:prstGeom prst="rect">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25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71B3C7F-9DA7-4B89-B2BD-74B4E43C6133}"/>
              </a:ext>
            </a:extLst>
          </p:cNvPr>
          <p:cNvSpPr/>
          <p:nvPr/>
        </p:nvSpPr>
        <p:spPr>
          <a:xfrm>
            <a:off x="841846" y="1800957"/>
            <a:ext cx="6254279" cy="182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游ゴシック" panose="020B0400000000000000" pitchFamily="50" charset="-128"/>
              <a:ea typeface="游ゴシック" panose="020B0400000000000000" pitchFamily="50" charset="-128"/>
            </a:endParaRPr>
          </a:p>
        </p:txBody>
      </p:sp>
      <p:sp>
        <p:nvSpPr>
          <p:cNvPr id="27" name="WordArt 66">
            <a:extLst>
              <a:ext uri="{FF2B5EF4-FFF2-40B4-BE49-F238E27FC236}">
                <a16:creationId xmlns:a16="http://schemas.microsoft.com/office/drawing/2014/main" id="{726796AF-EEAC-0558-FC90-37526FFC03F1}"/>
              </a:ext>
            </a:extLst>
          </p:cNvPr>
          <p:cNvSpPr>
            <a:spLocks noChangeArrowheads="1" noChangeShapeType="1" noTextEdit="1"/>
          </p:cNvSpPr>
          <p:nvPr/>
        </p:nvSpPr>
        <p:spPr bwMode="auto">
          <a:xfrm>
            <a:off x="2382934" y="1714071"/>
            <a:ext cx="2767384" cy="25497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a:ln>
                  <a:noFill/>
                </a:ln>
                <a:solidFill>
                  <a:srgbClr val="FFFFFF"/>
                </a:solidFill>
                <a:effectLst/>
                <a:latin typeface="ヒラギノ角ゴ6"/>
                <a:ea typeface="ヒラギノ角ゴ6"/>
              </a:rPr>
              <a:t>AMD EPYC™</a:t>
            </a:r>
            <a:r>
              <a:rPr lang="ja-JP" altLang="en-US" sz="3600" kern="10" spc="0" dirty="0">
                <a:ln>
                  <a:noFill/>
                </a:ln>
                <a:solidFill>
                  <a:srgbClr val="FFFFFF"/>
                </a:solidFill>
                <a:effectLst/>
                <a:latin typeface="ヒラギノ角ゴ6"/>
                <a:ea typeface="ヒラギノ角ゴ6"/>
              </a:rPr>
              <a:t>　主な特長</a:t>
            </a:r>
          </a:p>
        </p:txBody>
      </p:sp>
      <p:sp>
        <p:nvSpPr>
          <p:cNvPr id="12" name="WordArt 49">
            <a:extLst>
              <a:ext uri="{FF2B5EF4-FFF2-40B4-BE49-F238E27FC236}">
                <a16:creationId xmlns:a16="http://schemas.microsoft.com/office/drawing/2014/main" id="{ED85B17B-800C-7FE4-1039-32261DF2E7AB}"/>
              </a:ext>
            </a:extLst>
          </p:cNvPr>
          <p:cNvSpPr>
            <a:spLocks noChangeArrowheads="1" noChangeShapeType="1" noTextEdit="1"/>
          </p:cNvSpPr>
          <p:nvPr/>
        </p:nvSpPr>
        <p:spPr bwMode="auto">
          <a:xfrm>
            <a:off x="2750167" y="3649937"/>
            <a:ext cx="3941639" cy="319117"/>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endParaRPr lang="ja-JP" altLang="en-US" sz="800" kern="10" spc="0" dirty="0">
              <a:ln>
                <a:noFill/>
              </a:ln>
              <a:solidFill>
                <a:srgbClr val="231816"/>
              </a:solidFill>
              <a:effectLst/>
              <a:latin typeface="ヒラギノ角ゴ3" panose="020B0300000000000000" pitchFamily="50" charset="-128"/>
              <a:ea typeface="ヒラギノ角ゴ3" panose="020B0300000000000000" pitchFamily="50" charset="-128"/>
            </a:endParaRPr>
          </a:p>
        </p:txBody>
      </p:sp>
      <p:pic>
        <p:nvPicPr>
          <p:cNvPr id="28" name="図 27">
            <a:extLst>
              <a:ext uri="{FF2B5EF4-FFF2-40B4-BE49-F238E27FC236}">
                <a16:creationId xmlns:a16="http://schemas.microsoft.com/office/drawing/2014/main" id="{E7571054-6110-8BE9-2B20-52D267B74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8" y="7773813"/>
            <a:ext cx="7558088" cy="2917074"/>
          </a:xfrm>
          <a:prstGeom prst="rect">
            <a:avLst/>
          </a:prstGeom>
        </p:spPr>
      </p:pic>
      <p:pic>
        <p:nvPicPr>
          <p:cNvPr id="40" name="Picture 352">
            <a:extLst>
              <a:ext uri="{FF2B5EF4-FFF2-40B4-BE49-F238E27FC236}">
                <a16:creationId xmlns:a16="http://schemas.microsoft.com/office/drawing/2014/main" id="{5ED7A90A-5789-F86A-06D4-BA094872F4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959" b="34528"/>
          <a:stretch/>
        </p:blipFill>
        <p:spPr bwMode="auto">
          <a:xfrm>
            <a:off x="-8412" y="-28478"/>
            <a:ext cx="7568087" cy="1407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40">
            <a:extLst>
              <a:ext uri="{FF2B5EF4-FFF2-40B4-BE49-F238E27FC236}">
                <a16:creationId xmlns:a16="http://schemas.microsoft.com/office/drawing/2014/main" id="{581630C6-4F2E-E8D3-0DE4-F7DE8EA3D5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009" y="86075"/>
            <a:ext cx="1018969" cy="1162670"/>
          </a:xfrm>
          <a:prstGeom prst="rect">
            <a:avLst/>
          </a:prstGeom>
        </p:spPr>
      </p:pic>
      <p:sp>
        <p:nvSpPr>
          <p:cNvPr id="42" name="テキスト ボックス 41">
            <a:extLst>
              <a:ext uri="{FF2B5EF4-FFF2-40B4-BE49-F238E27FC236}">
                <a16:creationId xmlns:a16="http://schemas.microsoft.com/office/drawing/2014/main" id="{409AFB0C-BCC7-86D5-14B5-4EB11806069A}"/>
              </a:ext>
            </a:extLst>
          </p:cNvPr>
          <p:cNvSpPr txBox="1"/>
          <p:nvPr/>
        </p:nvSpPr>
        <p:spPr>
          <a:xfrm>
            <a:off x="1653232" y="195895"/>
            <a:ext cx="5758702" cy="1046440"/>
          </a:xfrm>
          <a:prstGeom prst="rect">
            <a:avLst/>
          </a:prstGeom>
          <a:noFill/>
          <a:ln>
            <a:noFill/>
          </a:ln>
        </p:spPr>
        <p:txBody>
          <a:bodyPr wrap="square" rtlCol="0">
            <a:spAutoFit/>
          </a:bodyPr>
          <a:lstStyle/>
          <a:p>
            <a:pPr algn="ctr"/>
            <a:r>
              <a:rPr lang="en-US" altLang="ja-JP" sz="20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AMD EPYC™ </a:t>
            </a:r>
            <a:r>
              <a:rPr lang="ja-JP" altLang="en-US" sz="20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でビジネスの生産性を向上</a:t>
            </a:r>
          </a:p>
          <a:p>
            <a:pPr algn="ctr"/>
            <a:r>
              <a:rPr lang="en-US" altLang="ja-JP"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AMD EPYC </a:t>
            </a:r>
            <a:r>
              <a:rPr lang="ja-JP" altLang="en-US"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プロセッサ ファミリは、高度なセキュリティ機能を備え、エンタープライズ、</a:t>
            </a:r>
            <a:r>
              <a:rPr lang="en-US" altLang="ja-JP"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HPC</a:t>
            </a:r>
            <a:r>
              <a:rPr lang="ja-JP" altLang="en-US"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AI </a:t>
            </a:r>
            <a:r>
              <a:rPr lang="ja-JP" altLang="en-US"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の各ワークロードで業界をリードするパフォーマンスを発揮します。</a:t>
            </a:r>
            <a:endParaRPr lang="en-US" altLang="ja-JP"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43" name="四角形: 角を丸くする 42">
            <a:extLst>
              <a:ext uri="{FF2B5EF4-FFF2-40B4-BE49-F238E27FC236}">
                <a16:creationId xmlns:a16="http://schemas.microsoft.com/office/drawing/2014/main" id="{C8248317-BD5E-DFC9-2CCE-ACE69EBA4BE9}"/>
              </a:ext>
            </a:extLst>
          </p:cNvPr>
          <p:cNvSpPr/>
          <p:nvPr/>
        </p:nvSpPr>
        <p:spPr>
          <a:xfrm>
            <a:off x="178361" y="1594122"/>
            <a:ext cx="7132542" cy="1656344"/>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DA1A5D76-9649-3146-5C2D-E5A6BA510201}"/>
              </a:ext>
            </a:extLst>
          </p:cNvPr>
          <p:cNvSpPr txBox="1"/>
          <p:nvPr/>
        </p:nvSpPr>
        <p:spPr>
          <a:xfrm>
            <a:off x="376009" y="7127670"/>
            <a:ext cx="6826380" cy="523220"/>
          </a:xfrm>
          <a:prstGeom prst="rect">
            <a:avLst/>
          </a:prstGeom>
          <a:noFill/>
          <a:ln>
            <a:noFill/>
          </a:ln>
        </p:spPr>
        <p:txBody>
          <a:bodyPr wrap="square" rtlCol="0">
            <a:spAutoFit/>
          </a:bodyPr>
          <a:lstStyle/>
          <a:p>
            <a:r>
              <a:rPr lang="en-US" altLang="ja-JP" sz="1400" b="1" dirty="0">
                <a:latin typeface="游ゴシック" panose="020B0400000000000000" pitchFamily="50" charset="-128"/>
                <a:ea typeface="游ゴシック" panose="020B0400000000000000" pitchFamily="50" charset="-128"/>
                <a:cs typeface="Segoe UI" panose="020B0502040204020203" pitchFamily="34" charset="0"/>
              </a:rPr>
              <a:t>EPYC</a:t>
            </a:r>
            <a:r>
              <a:rPr lang="ja-JP" altLang="en-US" sz="1400" b="1" dirty="0">
                <a:latin typeface="游ゴシック" panose="020B0400000000000000" pitchFamily="50" charset="-128"/>
                <a:ea typeface="游ゴシック" panose="020B0400000000000000" pitchFamily="50" charset="-128"/>
                <a:cs typeface="Segoe UI" panose="020B0502040204020203" pitchFamily="34" charset="0"/>
              </a:rPr>
              <a:t>シリーズは、大規模な計算処理やデータ処理において優れた性能を発揮し、企業や研究機関などが要求する、高度な処理能力の提供が可能となっています。</a:t>
            </a:r>
            <a:endParaRPr lang="en-US" altLang="ja-JP" sz="1050" b="1"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49" name="四角形: 角を丸くする 48">
            <a:extLst>
              <a:ext uri="{FF2B5EF4-FFF2-40B4-BE49-F238E27FC236}">
                <a16:creationId xmlns:a16="http://schemas.microsoft.com/office/drawing/2014/main" id="{0FCD3D74-BBC0-E8DB-F51A-1638EF8B3142}"/>
              </a:ext>
            </a:extLst>
          </p:cNvPr>
          <p:cNvSpPr/>
          <p:nvPr/>
        </p:nvSpPr>
        <p:spPr>
          <a:xfrm>
            <a:off x="209360" y="3457301"/>
            <a:ext cx="7132542" cy="1656344"/>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四角形: 角を丸くする 49">
            <a:extLst>
              <a:ext uri="{FF2B5EF4-FFF2-40B4-BE49-F238E27FC236}">
                <a16:creationId xmlns:a16="http://schemas.microsoft.com/office/drawing/2014/main" id="{8DBB3B41-54CD-35CD-B5A6-F38B8A6B8498}"/>
              </a:ext>
            </a:extLst>
          </p:cNvPr>
          <p:cNvSpPr/>
          <p:nvPr/>
        </p:nvSpPr>
        <p:spPr>
          <a:xfrm>
            <a:off x="200355" y="5292485"/>
            <a:ext cx="7132542" cy="1656344"/>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2" name="グループ化 51">
            <a:extLst>
              <a:ext uri="{FF2B5EF4-FFF2-40B4-BE49-F238E27FC236}">
                <a16:creationId xmlns:a16="http://schemas.microsoft.com/office/drawing/2014/main" id="{602281AE-8159-6977-655F-0035A3E52E6C}"/>
              </a:ext>
            </a:extLst>
          </p:cNvPr>
          <p:cNvGrpSpPr/>
          <p:nvPr/>
        </p:nvGrpSpPr>
        <p:grpSpPr>
          <a:xfrm>
            <a:off x="2711802" y="1691098"/>
            <a:ext cx="419169" cy="419169"/>
            <a:chOff x="3229396" y="3115927"/>
            <a:chExt cx="419169" cy="419169"/>
          </a:xfrm>
        </p:grpSpPr>
        <p:sp>
          <p:nvSpPr>
            <p:cNvPr id="53" name="正方形/長方形 52">
              <a:extLst>
                <a:ext uri="{FF2B5EF4-FFF2-40B4-BE49-F238E27FC236}">
                  <a16:creationId xmlns:a16="http://schemas.microsoft.com/office/drawing/2014/main" id="{F5C76089-7595-9502-EAC7-E4045C5D9F8B}"/>
                </a:ext>
              </a:extLst>
            </p:cNvPr>
            <p:cNvSpPr/>
            <p:nvPr/>
          </p:nvSpPr>
          <p:spPr>
            <a:xfrm>
              <a:off x="3229396" y="3115927"/>
              <a:ext cx="419169" cy="419169"/>
            </a:xfrm>
            <a:prstGeom prst="rect">
              <a:avLst/>
            </a:prstGeom>
            <a:gradFill>
              <a:gsLst>
                <a:gs pos="0">
                  <a:srgbClr val="002060"/>
                </a:gs>
                <a:gs pos="100000">
                  <a:schemeClr val="tx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42">
              <a:extLst>
                <a:ext uri="{FF2B5EF4-FFF2-40B4-BE49-F238E27FC236}">
                  <a16:creationId xmlns:a16="http://schemas.microsoft.com/office/drawing/2014/main" id="{7C474836-4791-8BA1-0F2F-5AE1AD4074AE}"/>
                </a:ext>
              </a:extLst>
            </p:cNvPr>
            <p:cNvSpPr>
              <a:spLocks/>
            </p:cNvSpPr>
            <p:nvPr/>
          </p:nvSpPr>
          <p:spPr bwMode="auto">
            <a:xfrm>
              <a:off x="3391356" y="3238200"/>
              <a:ext cx="95250" cy="174625"/>
            </a:xfrm>
            <a:custGeom>
              <a:avLst/>
              <a:gdLst>
                <a:gd name="T0" fmla="*/ 4464 w 285750"/>
                <a:gd name="T1" fmla="*/ 0 h 517029"/>
                <a:gd name="T2" fmla="*/ 100012 w 285750"/>
                <a:gd name="T3" fmla="*/ 0 h 517029"/>
                <a:gd name="T4" fmla="*/ 281285 w 285750"/>
                <a:gd name="T5" fmla="*/ 0 h 517029"/>
                <a:gd name="T6" fmla="*/ 285750 w 285750"/>
                <a:gd name="T7" fmla="*/ 0 h 517029"/>
                <a:gd name="T8" fmla="*/ 241101 w 285750"/>
                <a:gd name="T9" fmla="*/ 517029 h 517029"/>
                <a:gd name="T10" fmla="*/ 55364 w 285750"/>
                <a:gd name="T11" fmla="*/ 517029 h 517029"/>
                <a:gd name="T12" fmla="*/ 95385 w 285750"/>
                <a:gd name="T13" fmla="*/ 53578 h 517029"/>
                <a:gd name="T14" fmla="*/ 0 w 285750"/>
                <a:gd name="T15" fmla="*/ 53578 h 517029"/>
                <a:gd name="T16" fmla="*/ 4464 w 285750"/>
                <a:gd name="T17" fmla="*/ 0 h 517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750" h="517029">
                  <a:moveTo>
                    <a:pt x="4464" y="0"/>
                  </a:moveTo>
                  <a:lnTo>
                    <a:pt x="100012" y="0"/>
                  </a:lnTo>
                  <a:lnTo>
                    <a:pt x="281285" y="0"/>
                  </a:lnTo>
                  <a:lnTo>
                    <a:pt x="285750" y="0"/>
                  </a:lnTo>
                  <a:lnTo>
                    <a:pt x="241101" y="517029"/>
                  </a:lnTo>
                  <a:lnTo>
                    <a:pt x="55364" y="517029"/>
                  </a:lnTo>
                  <a:lnTo>
                    <a:pt x="95385" y="53578"/>
                  </a:lnTo>
                  <a:lnTo>
                    <a:pt x="0" y="53578"/>
                  </a:lnTo>
                  <a:lnTo>
                    <a:pt x="446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cxnSp>
        <p:nvCxnSpPr>
          <p:cNvPr id="55" name="直線コネクタ 54">
            <a:extLst>
              <a:ext uri="{FF2B5EF4-FFF2-40B4-BE49-F238E27FC236}">
                <a16:creationId xmlns:a16="http://schemas.microsoft.com/office/drawing/2014/main" id="{F4D2E2FE-F346-20DD-B518-FEE6C4F887D9}"/>
              </a:ext>
            </a:extLst>
          </p:cNvPr>
          <p:cNvCxnSpPr>
            <a:cxnSpLocks/>
          </p:cNvCxnSpPr>
          <p:nvPr/>
        </p:nvCxnSpPr>
        <p:spPr>
          <a:xfrm>
            <a:off x="2921386" y="2088000"/>
            <a:ext cx="2496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2FF75A84-1E3B-D553-7CA3-A97FE342F0FB}"/>
              </a:ext>
            </a:extLst>
          </p:cNvPr>
          <p:cNvSpPr txBox="1"/>
          <p:nvPr/>
        </p:nvSpPr>
        <p:spPr>
          <a:xfrm>
            <a:off x="3081357" y="2143471"/>
            <a:ext cx="3893270" cy="1015663"/>
          </a:xfrm>
          <a:prstGeom prst="rect">
            <a:avLst/>
          </a:prstGeom>
          <a:noFill/>
          <a:ln>
            <a:noFill/>
          </a:ln>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コア数の増加は、複雑な計算や大容量のデータ処理において高い効率を発揮し、同時に複数のタスクを処理できる柔軟性も提供します。そのため、企業や研究機関などが要求する高性能な処理に対応するため、コア数の拡張性において有力な選択肢となっています。</a:t>
            </a:r>
            <a:endParaRPr lang="en-US" altLang="ja-JP" sz="1200"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5" name="テキスト ボックス 4">
            <a:extLst>
              <a:ext uri="{FF2B5EF4-FFF2-40B4-BE49-F238E27FC236}">
                <a16:creationId xmlns:a16="http://schemas.microsoft.com/office/drawing/2014/main" id="{0D4C922E-153E-9D1A-83FA-DF28420D0250}"/>
              </a:ext>
            </a:extLst>
          </p:cNvPr>
          <p:cNvSpPr txBox="1"/>
          <p:nvPr/>
        </p:nvSpPr>
        <p:spPr>
          <a:xfrm>
            <a:off x="3108049" y="1781607"/>
            <a:ext cx="3988076" cy="307777"/>
          </a:xfrm>
          <a:prstGeom prst="rect">
            <a:avLst/>
          </a:prstGeom>
          <a:noFill/>
          <a:ln>
            <a:noFill/>
          </a:ln>
        </p:spPr>
        <p:txBody>
          <a:bodyPr wrap="square" rtlCol="0">
            <a:spAutoFit/>
          </a:bodyPr>
          <a:lstStyle/>
          <a:p>
            <a:r>
              <a:rPr lang="ja-JP" altLang="en-US" sz="1400" b="1" dirty="0">
                <a:latin typeface="游ゴシック" panose="020B0400000000000000" pitchFamily="50" charset="-128"/>
                <a:ea typeface="游ゴシック" panose="020B0400000000000000" pitchFamily="50" charset="-128"/>
                <a:cs typeface="Segoe UI" panose="020B0502040204020203" pitchFamily="34" charset="0"/>
              </a:rPr>
              <a:t>大規模な並列処理を可能とするコア数の増加</a:t>
            </a:r>
            <a:endParaRPr lang="en-US" altLang="ja-JP" sz="14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grpSp>
        <p:nvGrpSpPr>
          <p:cNvPr id="6" name="グループ化 5">
            <a:extLst>
              <a:ext uri="{FF2B5EF4-FFF2-40B4-BE49-F238E27FC236}">
                <a16:creationId xmlns:a16="http://schemas.microsoft.com/office/drawing/2014/main" id="{522182C4-EF3A-E3EF-F134-2DE09B0518A0}"/>
              </a:ext>
            </a:extLst>
          </p:cNvPr>
          <p:cNvGrpSpPr/>
          <p:nvPr/>
        </p:nvGrpSpPr>
        <p:grpSpPr>
          <a:xfrm>
            <a:off x="2711801" y="3591899"/>
            <a:ext cx="419169" cy="419169"/>
            <a:chOff x="3229396" y="5138142"/>
            <a:chExt cx="419169" cy="419169"/>
          </a:xfrm>
        </p:grpSpPr>
        <p:sp>
          <p:nvSpPr>
            <p:cNvPr id="7" name="正方形/長方形 6">
              <a:extLst>
                <a:ext uri="{FF2B5EF4-FFF2-40B4-BE49-F238E27FC236}">
                  <a16:creationId xmlns:a16="http://schemas.microsoft.com/office/drawing/2014/main" id="{280E0A0E-4ED8-EDAD-9099-BDB48E29EA47}"/>
                </a:ext>
              </a:extLst>
            </p:cNvPr>
            <p:cNvSpPr/>
            <p:nvPr/>
          </p:nvSpPr>
          <p:spPr>
            <a:xfrm>
              <a:off x="3229396" y="5138142"/>
              <a:ext cx="419169" cy="419169"/>
            </a:xfrm>
            <a:prstGeom prst="rect">
              <a:avLst/>
            </a:prstGeom>
            <a:gradFill>
              <a:gsLst>
                <a:gs pos="0">
                  <a:srgbClr val="002060"/>
                </a:gs>
                <a:gs pos="100000">
                  <a:schemeClr val="tx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43">
              <a:extLst>
                <a:ext uri="{FF2B5EF4-FFF2-40B4-BE49-F238E27FC236}">
                  <a16:creationId xmlns:a16="http://schemas.microsoft.com/office/drawing/2014/main" id="{01614E64-F58A-E002-7FA0-0C171A2BB6AE}"/>
                </a:ext>
              </a:extLst>
            </p:cNvPr>
            <p:cNvSpPr>
              <a:spLocks/>
            </p:cNvSpPr>
            <p:nvPr/>
          </p:nvSpPr>
          <p:spPr bwMode="auto">
            <a:xfrm>
              <a:off x="3331368" y="5255638"/>
              <a:ext cx="217487" cy="174625"/>
            </a:xfrm>
            <a:custGeom>
              <a:avLst/>
              <a:gdLst>
                <a:gd name="T0" fmla="*/ 44648 w 649188"/>
                <a:gd name="T1" fmla="*/ 0 h 517029"/>
                <a:gd name="T2" fmla="*/ 463451 w 649188"/>
                <a:gd name="T3" fmla="*/ 0 h 517029"/>
                <a:gd name="T4" fmla="*/ 644723 w 649188"/>
                <a:gd name="T5" fmla="*/ 0 h 517029"/>
                <a:gd name="T6" fmla="*/ 649188 w 649188"/>
                <a:gd name="T7" fmla="*/ 0 h 517029"/>
                <a:gd name="T8" fmla="*/ 625078 w 649188"/>
                <a:gd name="T9" fmla="*/ 266998 h 517029"/>
                <a:gd name="T10" fmla="*/ 439341 w 649188"/>
                <a:gd name="T11" fmla="*/ 266998 h 517029"/>
                <a:gd name="T12" fmla="*/ 207799 w 649188"/>
                <a:gd name="T13" fmla="*/ 266998 h 517029"/>
                <a:gd name="T14" fmla="*/ 190465 w 649188"/>
                <a:gd name="T15" fmla="*/ 463451 h 517029"/>
                <a:gd name="T16" fmla="*/ 607219 w 649188"/>
                <a:gd name="T17" fmla="*/ 463451 h 517029"/>
                <a:gd name="T18" fmla="*/ 602754 w 649188"/>
                <a:gd name="T19" fmla="*/ 517029 h 517029"/>
                <a:gd name="T20" fmla="*/ 185737 w 649188"/>
                <a:gd name="T21" fmla="*/ 517029 h 517029"/>
                <a:gd name="T22" fmla="*/ 0 w 649188"/>
                <a:gd name="T23" fmla="*/ 517029 h 517029"/>
                <a:gd name="T24" fmla="*/ 26789 w 649188"/>
                <a:gd name="T25" fmla="*/ 213420 h 517029"/>
                <a:gd name="T26" fmla="*/ 212526 w 649188"/>
                <a:gd name="T27" fmla="*/ 213420 h 517029"/>
                <a:gd name="T28" fmla="*/ 444179 w 649188"/>
                <a:gd name="T29" fmla="*/ 213420 h 517029"/>
                <a:gd name="T30" fmla="*/ 458613 w 649188"/>
                <a:gd name="T31" fmla="*/ 53578 h 517029"/>
                <a:gd name="T32" fmla="*/ 40183 w 649188"/>
                <a:gd name="T33" fmla="*/ 53578 h 517029"/>
                <a:gd name="T34" fmla="*/ 44648 w 649188"/>
                <a:gd name="T35" fmla="*/ 0 h 517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9188" h="517029">
                  <a:moveTo>
                    <a:pt x="44648" y="0"/>
                  </a:moveTo>
                  <a:lnTo>
                    <a:pt x="463451" y="0"/>
                  </a:lnTo>
                  <a:lnTo>
                    <a:pt x="644723" y="0"/>
                  </a:lnTo>
                  <a:lnTo>
                    <a:pt x="649188" y="0"/>
                  </a:lnTo>
                  <a:lnTo>
                    <a:pt x="625078" y="266998"/>
                  </a:lnTo>
                  <a:lnTo>
                    <a:pt x="439341" y="266998"/>
                  </a:lnTo>
                  <a:lnTo>
                    <a:pt x="207799" y="266998"/>
                  </a:lnTo>
                  <a:lnTo>
                    <a:pt x="190465" y="463451"/>
                  </a:lnTo>
                  <a:lnTo>
                    <a:pt x="607219" y="463451"/>
                  </a:lnTo>
                  <a:lnTo>
                    <a:pt x="602754" y="517029"/>
                  </a:lnTo>
                  <a:lnTo>
                    <a:pt x="185737" y="517029"/>
                  </a:lnTo>
                  <a:lnTo>
                    <a:pt x="0" y="517029"/>
                  </a:lnTo>
                  <a:lnTo>
                    <a:pt x="26789" y="213420"/>
                  </a:lnTo>
                  <a:lnTo>
                    <a:pt x="212526" y="213420"/>
                  </a:lnTo>
                  <a:lnTo>
                    <a:pt x="444179" y="213420"/>
                  </a:lnTo>
                  <a:lnTo>
                    <a:pt x="458613" y="53578"/>
                  </a:lnTo>
                  <a:lnTo>
                    <a:pt x="40183" y="53578"/>
                  </a:lnTo>
                  <a:lnTo>
                    <a:pt x="4464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cxnSp>
        <p:nvCxnSpPr>
          <p:cNvPr id="9" name="直線コネクタ 8">
            <a:extLst>
              <a:ext uri="{FF2B5EF4-FFF2-40B4-BE49-F238E27FC236}">
                <a16:creationId xmlns:a16="http://schemas.microsoft.com/office/drawing/2014/main" id="{1935BB87-9F1D-A0DD-EF13-E0141B84458D}"/>
              </a:ext>
            </a:extLst>
          </p:cNvPr>
          <p:cNvCxnSpPr>
            <a:cxnSpLocks/>
          </p:cNvCxnSpPr>
          <p:nvPr/>
        </p:nvCxnSpPr>
        <p:spPr>
          <a:xfrm>
            <a:off x="2873762" y="3996000"/>
            <a:ext cx="2496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AEDFD37E-649E-831A-35A4-5199E15D64D3}"/>
              </a:ext>
            </a:extLst>
          </p:cNvPr>
          <p:cNvSpPr txBox="1"/>
          <p:nvPr/>
        </p:nvSpPr>
        <p:spPr>
          <a:xfrm>
            <a:off x="3088726" y="3711017"/>
            <a:ext cx="3988076" cy="307777"/>
          </a:xfrm>
          <a:prstGeom prst="rect">
            <a:avLst/>
          </a:prstGeom>
          <a:noFill/>
          <a:ln>
            <a:noFill/>
          </a:ln>
        </p:spPr>
        <p:txBody>
          <a:bodyPr wrap="square" rtlCol="0">
            <a:spAutoFit/>
          </a:bodyPr>
          <a:lstStyle/>
          <a:p>
            <a:r>
              <a:rPr lang="en-US" altLang="ja-JP" sz="1400" b="1" dirty="0">
                <a:latin typeface="游ゴシック" panose="020B0400000000000000" pitchFamily="50" charset="-128"/>
                <a:ea typeface="游ゴシック" panose="020B0400000000000000" pitchFamily="50" charset="-128"/>
                <a:cs typeface="Segoe UI" panose="020B0502040204020203" pitchFamily="34" charset="0"/>
              </a:rPr>
              <a:t>PCI Express</a:t>
            </a:r>
            <a:r>
              <a:rPr lang="ja-JP" altLang="en-US" sz="1400" b="1" dirty="0">
                <a:latin typeface="游ゴシック" panose="020B0400000000000000" pitchFamily="50" charset="-128"/>
                <a:ea typeface="游ゴシック" panose="020B0400000000000000" pitchFamily="50" charset="-128"/>
                <a:cs typeface="Segoe UI" panose="020B0502040204020203" pitchFamily="34" charset="0"/>
              </a:rPr>
              <a:t>レーンの拡充</a:t>
            </a:r>
            <a:endParaRPr lang="en-US" altLang="ja-JP" sz="14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grpSp>
        <p:nvGrpSpPr>
          <p:cNvPr id="11" name="グループ化 10">
            <a:extLst>
              <a:ext uri="{FF2B5EF4-FFF2-40B4-BE49-F238E27FC236}">
                <a16:creationId xmlns:a16="http://schemas.microsoft.com/office/drawing/2014/main" id="{2C3C9904-3D17-620B-9A00-3C99698A1FA9}"/>
              </a:ext>
            </a:extLst>
          </p:cNvPr>
          <p:cNvGrpSpPr/>
          <p:nvPr/>
        </p:nvGrpSpPr>
        <p:grpSpPr>
          <a:xfrm>
            <a:off x="2711800" y="5428543"/>
            <a:ext cx="419169" cy="419169"/>
            <a:chOff x="3229396" y="7275331"/>
            <a:chExt cx="419169" cy="419169"/>
          </a:xfrm>
        </p:grpSpPr>
        <p:sp>
          <p:nvSpPr>
            <p:cNvPr id="13" name="正方形/長方形 12">
              <a:extLst>
                <a:ext uri="{FF2B5EF4-FFF2-40B4-BE49-F238E27FC236}">
                  <a16:creationId xmlns:a16="http://schemas.microsoft.com/office/drawing/2014/main" id="{B709009A-FCEE-2252-79E8-CF50F6C975D3}"/>
                </a:ext>
              </a:extLst>
            </p:cNvPr>
            <p:cNvSpPr/>
            <p:nvPr/>
          </p:nvSpPr>
          <p:spPr>
            <a:xfrm>
              <a:off x="3229396" y="7275331"/>
              <a:ext cx="419169" cy="419169"/>
            </a:xfrm>
            <a:prstGeom prst="rect">
              <a:avLst/>
            </a:prstGeom>
            <a:gradFill>
              <a:gsLst>
                <a:gs pos="0">
                  <a:srgbClr val="002060"/>
                </a:gs>
                <a:gs pos="100000">
                  <a:schemeClr val="tx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44">
              <a:extLst>
                <a:ext uri="{FF2B5EF4-FFF2-40B4-BE49-F238E27FC236}">
                  <a16:creationId xmlns:a16="http://schemas.microsoft.com/office/drawing/2014/main" id="{7C3A010A-9468-F6E0-9E75-C5BFBECCE4FB}"/>
                </a:ext>
              </a:extLst>
            </p:cNvPr>
            <p:cNvSpPr>
              <a:spLocks/>
            </p:cNvSpPr>
            <p:nvPr/>
          </p:nvSpPr>
          <p:spPr bwMode="auto">
            <a:xfrm>
              <a:off x="3335800" y="7397924"/>
              <a:ext cx="217487" cy="174625"/>
            </a:xfrm>
            <a:custGeom>
              <a:avLst/>
              <a:gdLst>
                <a:gd name="T0" fmla="*/ 44648 w 649188"/>
                <a:gd name="T1" fmla="*/ 0 h 517029"/>
                <a:gd name="T2" fmla="*/ 463451 w 649188"/>
                <a:gd name="T3" fmla="*/ 0 h 517029"/>
                <a:gd name="T4" fmla="*/ 644723 w 649188"/>
                <a:gd name="T5" fmla="*/ 0 h 517029"/>
                <a:gd name="T6" fmla="*/ 649188 w 649188"/>
                <a:gd name="T7" fmla="*/ 0 h 517029"/>
                <a:gd name="T8" fmla="*/ 603647 w 649188"/>
                <a:gd name="T9" fmla="*/ 517029 h 517029"/>
                <a:gd name="T10" fmla="*/ 592038 w 649188"/>
                <a:gd name="T11" fmla="*/ 517029 h 517029"/>
                <a:gd name="T12" fmla="*/ 417909 w 649188"/>
                <a:gd name="T13" fmla="*/ 517029 h 517029"/>
                <a:gd name="T14" fmla="*/ 0 w 649188"/>
                <a:gd name="T15" fmla="*/ 517029 h 517029"/>
                <a:gd name="T16" fmla="*/ 4465 w 649188"/>
                <a:gd name="T17" fmla="*/ 463451 h 517029"/>
                <a:gd name="T18" fmla="*/ 422629 w 649188"/>
                <a:gd name="T19" fmla="*/ 463451 h 517029"/>
                <a:gd name="T20" fmla="*/ 439932 w 649188"/>
                <a:gd name="T21" fmla="*/ 266998 h 517029"/>
                <a:gd name="T22" fmla="*/ 29468 w 649188"/>
                <a:gd name="T23" fmla="*/ 266998 h 517029"/>
                <a:gd name="T24" fmla="*/ 33933 w 649188"/>
                <a:gd name="T25" fmla="*/ 213420 h 517029"/>
                <a:gd name="T26" fmla="*/ 444652 w 649188"/>
                <a:gd name="T27" fmla="*/ 213420 h 517029"/>
                <a:gd name="T28" fmla="*/ 458731 w 649188"/>
                <a:gd name="T29" fmla="*/ 53578 h 517029"/>
                <a:gd name="T30" fmla="*/ 40183 w 649188"/>
                <a:gd name="T31" fmla="*/ 53578 h 517029"/>
                <a:gd name="T32" fmla="*/ 44648 w 649188"/>
                <a:gd name="T33" fmla="*/ 0 h 517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9188" h="517029">
                  <a:moveTo>
                    <a:pt x="44648" y="0"/>
                  </a:moveTo>
                  <a:lnTo>
                    <a:pt x="463451" y="0"/>
                  </a:lnTo>
                  <a:lnTo>
                    <a:pt x="644723" y="0"/>
                  </a:lnTo>
                  <a:lnTo>
                    <a:pt x="649188" y="0"/>
                  </a:lnTo>
                  <a:lnTo>
                    <a:pt x="603647" y="517029"/>
                  </a:lnTo>
                  <a:lnTo>
                    <a:pt x="592038" y="517029"/>
                  </a:lnTo>
                  <a:lnTo>
                    <a:pt x="417909" y="517029"/>
                  </a:lnTo>
                  <a:lnTo>
                    <a:pt x="0" y="517029"/>
                  </a:lnTo>
                  <a:lnTo>
                    <a:pt x="4465" y="463451"/>
                  </a:lnTo>
                  <a:lnTo>
                    <a:pt x="422629" y="463451"/>
                  </a:lnTo>
                  <a:lnTo>
                    <a:pt x="439932" y="266998"/>
                  </a:lnTo>
                  <a:lnTo>
                    <a:pt x="29468" y="266998"/>
                  </a:lnTo>
                  <a:lnTo>
                    <a:pt x="33933" y="213420"/>
                  </a:lnTo>
                  <a:lnTo>
                    <a:pt x="444652" y="213420"/>
                  </a:lnTo>
                  <a:lnTo>
                    <a:pt x="458731" y="53578"/>
                  </a:lnTo>
                  <a:lnTo>
                    <a:pt x="40183" y="53578"/>
                  </a:lnTo>
                  <a:lnTo>
                    <a:pt x="4464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cxnSp>
        <p:nvCxnSpPr>
          <p:cNvPr id="15" name="直線コネクタ 14">
            <a:extLst>
              <a:ext uri="{FF2B5EF4-FFF2-40B4-BE49-F238E27FC236}">
                <a16:creationId xmlns:a16="http://schemas.microsoft.com/office/drawing/2014/main" id="{87F059FB-93BB-5089-589B-4836BB2AF3C2}"/>
              </a:ext>
            </a:extLst>
          </p:cNvPr>
          <p:cNvCxnSpPr>
            <a:cxnSpLocks/>
          </p:cNvCxnSpPr>
          <p:nvPr/>
        </p:nvCxnSpPr>
        <p:spPr>
          <a:xfrm>
            <a:off x="2880759" y="5834842"/>
            <a:ext cx="2496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08ECA54C-1C43-79D4-0A2D-CDEEB68CD4EE}"/>
              </a:ext>
            </a:extLst>
          </p:cNvPr>
          <p:cNvSpPr txBox="1"/>
          <p:nvPr/>
        </p:nvSpPr>
        <p:spPr>
          <a:xfrm>
            <a:off x="3081357" y="5527065"/>
            <a:ext cx="3988076" cy="307777"/>
          </a:xfrm>
          <a:prstGeom prst="rect">
            <a:avLst/>
          </a:prstGeom>
          <a:noFill/>
          <a:ln>
            <a:noFill/>
          </a:ln>
        </p:spPr>
        <p:txBody>
          <a:bodyPr wrap="square" rtlCol="0">
            <a:spAutoFit/>
          </a:bodyPr>
          <a:lstStyle/>
          <a:p>
            <a:r>
              <a:rPr lang="ja-JP" altLang="en-US" sz="1400" b="1" dirty="0">
                <a:latin typeface="游ゴシック" panose="020B0400000000000000" pitchFamily="50" charset="-128"/>
                <a:ea typeface="游ゴシック" panose="020B0400000000000000" pitchFamily="50" charset="-128"/>
                <a:cs typeface="Segoe UI" panose="020B0502040204020203" pitchFamily="34" charset="0"/>
              </a:rPr>
              <a:t>大容量</a:t>
            </a:r>
            <a:r>
              <a:rPr lang="en-US" altLang="ja-JP" sz="1400" b="1" dirty="0">
                <a:latin typeface="游ゴシック" panose="020B0400000000000000" pitchFamily="50" charset="-128"/>
                <a:ea typeface="游ゴシック" panose="020B0400000000000000" pitchFamily="50" charset="-128"/>
                <a:cs typeface="Segoe UI" panose="020B0502040204020203" pitchFamily="34" charset="0"/>
              </a:rPr>
              <a:t>RAM</a:t>
            </a:r>
            <a:r>
              <a:rPr lang="ja-JP" altLang="en-US" sz="1400" b="1" dirty="0">
                <a:latin typeface="游ゴシック" panose="020B0400000000000000" pitchFamily="50" charset="-128"/>
                <a:ea typeface="游ゴシック" panose="020B0400000000000000" pitchFamily="50" charset="-128"/>
                <a:cs typeface="Segoe UI" panose="020B0502040204020203" pitchFamily="34" charset="0"/>
              </a:rPr>
              <a:t>やキャッシュメモリのサポート</a:t>
            </a:r>
            <a:endParaRPr lang="en-US" altLang="ja-JP" sz="14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7" name="テキスト ボックス 16">
            <a:extLst>
              <a:ext uri="{FF2B5EF4-FFF2-40B4-BE49-F238E27FC236}">
                <a16:creationId xmlns:a16="http://schemas.microsoft.com/office/drawing/2014/main" id="{4DDBE6E6-C68A-7082-549C-7624A9B187BD}"/>
              </a:ext>
            </a:extLst>
          </p:cNvPr>
          <p:cNvSpPr txBox="1"/>
          <p:nvPr/>
        </p:nvSpPr>
        <p:spPr>
          <a:xfrm>
            <a:off x="3088725" y="4042048"/>
            <a:ext cx="4113663" cy="830997"/>
          </a:xfrm>
          <a:prstGeom prst="rect">
            <a:avLst/>
          </a:prstGeom>
          <a:noFill/>
          <a:ln>
            <a:noFill/>
          </a:ln>
        </p:spPr>
        <p:txBody>
          <a:bodyPr wrap="square" rtlCol="0">
            <a:spAutoFit/>
          </a:bodyPr>
          <a:lstStyle/>
          <a:p>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EPYC</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は、</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128</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レーンもサポートしているため、</a:t>
            </a:r>
            <a:r>
              <a:rPr lang="en-US" altLang="ja-JP" sz="1200" dirty="0" err="1">
                <a:latin typeface="游ゴシック" panose="020B0400000000000000" pitchFamily="50" charset="-128"/>
                <a:ea typeface="游ゴシック" panose="020B0400000000000000" pitchFamily="50" charset="-128"/>
                <a:cs typeface="Segoe UI" panose="020B0502040204020203" pitchFamily="34" charset="0"/>
              </a:rPr>
              <a:t>NVMe</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対応</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SSD</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や</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GPU</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などを直接プロセッサに接続が可能となります。レーン不足による</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PCI Express</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のスイッチが不要になり、性能も上がります。</a:t>
            </a:r>
            <a:endParaRPr lang="en-US" altLang="ja-JP" sz="1200"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8" name="テキスト ボックス 17">
            <a:extLst>
              <a:ext uri="{FF2B5EF4-FFF2-40B4-BE49-F238E27FC236}">
                <a16:creationId xmlns:a16="http://schemas.microsoft.com/office/drawing/2014/main" id="{F183AE8F-9490-CAEA-50AB-AD3456DA4E85}"/>
              </a:ext>
            </a:extLst>
          </p:cNvPr>
          <p:cNvSpPr txBox="1"/>
          <p:nvPr/>
        </p:nvSpPr>
        <p:spPr>
          <a:xfrm>
            <a:off x="3051815" y="5910634"/>
            <a:ext cx="4113663" cy="1015663"/>
          </a:xfrm>
          <a:prstGeom prst="rect">
            <a:avLst/>
          </a:prstGeom>
          <a:noFill/>
          <a:ln>
            <a:noFill/>
          </a:ln>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サーバーは仮想環境で使われることがほとんどで、実際の物理サーバー</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1</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台で</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1</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つのサーバー</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だけを動かすことはなく、仮想環境でさまざま</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を動かしたり、サービスを動かすため、メモリをそれぞれ</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に潤沢に割り当てることが可能になります。</a:t>
            </a:r>
            <a:endParaRPr lang="en-US" altLang="ja-JP" sz="1200"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19" name="図 18">
            <a:extLst>
              <a:ext uri="{FF2B5EF4-FFF2-40B4-BE49-F238E27FC236}">
                <a16:creationId xmlns:a16="http://schemas.microsoft.com/office/drawing/2014/main" id="{A4EA13AD-E3B2-44C6-88AF-DB4EDC4E50FB}"/>
              </a:ext>
            </a:extLst>
          </p:cNvPr>
          <p:cNvPicPr>
            <a:picLocks noChangeAspect="1"/>
          </p:cNvPicPr>
          <p:nvPr/>
        </p:nvPicPr>
        <p:blipFill rotWithShape="1">
          <a:blip r:embed="rId6">
            <a:extLst>
              <a:ext uri="{28A0092B-C50C-407E-A947-70E740481C1C}">
                <a14:useLocalDpi xmlns:a14="http://schemas.microsoft.com/office/drawing/2010/main" val="0"/>
              </a:ext>
            </a:extLst>
          </a:blip>
          <a:srcRect t="20136" b="16147"/>
          <a:stretch/>
        </p:blipFill>
        <p:spPr>
          <a:xfrm>
            <a:off x="358852" y="1755588"/>
            <a:ext cx="2243768" cy="1321478"/>
          </a:xfrm>
          <a:prstGeom prst="rect">
            <a:avLst/>
          </a:prstGeom>
        </p:spPr>
      </p:pic>
      <p:pic>
        <p:nvPicPr>
          <p:cNvPr id="23" name="図 22">
            <a:extLst>
              <a:ext uri="{FF2B5EF4-FFF2-40B4-BE49-F238E27FC236}">
                <a16:creationId xmlns:a16="http://schemas.microsoft.com/office/drawing/2014/main" id="{B876E9E2-4379-474C-9290-30FE89BC015A}"/>
              </a:ext>
            </a:extLst>
          </p:cNvPr>
          <p:cNvPicPr>
            <a:picLocks noChangeAspect="1"/>
          </p:cNvPicPr>
          <p:nvPr/>
        </p:nvPicPr>
        <p:blipFill rotWithShape="1">
          <a:blip r:embed="rId7">
            <a:extLst>
              <a:ext uri="{28A0092B-C50C-407E-A947-70E740481C1C}">
                <a14:useLocalDpi xmlns:a14="http://schemas.microsoft.com/office/drawing/2010/main" val="0"/>
              </a:ext>
            </a:extLst>
          </a:blip>
          <a:srcRect r="4429"/>
          <a:stretch/>
        </p:blipFill>
        <p:spPr>
          <a:xfrm>
            <a:off x="358852" y="3613634"/>
            <a:ext cx="2243768" cy="1315683"/>
          </a:xfrm>
          <a:prstGeom prst="rect">
            <a:avLst/>
          </a:prstGeom>
        </p:spPr>
      </p:pic>
      <p:pic>
        <p:nvPicPr>
          <p:cNvPr id="25" name="図 24">
            <a:extLst>
              <a:ext uri="{FF2B5EF4-FFF2-40B4-BE49-F238E27FC236}">
                <a16:creationId xmlns:a16="http://schemas.microsoft.com/office/drawing/2014/main" id="{3E709453-47D3-41A6-B7B6-1D4274739687}"/>
              </a:ext>
            </a:extLst>
          </p:cNvPr>
          <p:cNvPicPr>
            <a:picLocks noChangeAspect="1"/>
          </p:cNvPicPr>
          <p:nvPr/>
        </p:nvPicPr>
        <p:blipFill rotWithShape="1">
          <a:blip r:embed="rId8">
            <a:extLst>
              <a:ext uri="{28A0092B-C50C-407E-A947-70E740481C1C}">
                <a14:useLocalDpi xmlns:a14="http://schemas.microsoft.com/office/drawing/2010/main" val="0"/>
              </a:ext>
            </a:extLst>
          </a:blip>
          <a:srcRect b="12436"/>
          <a:stretch/>
        </p:blipFill>
        <p:spPr>
          <a:xfrm>
            <a:off x="357287" y="5480368"/>
            <a:ext cx="2253366" cy="1315683"/>
          </a:xfrm>
          <a:prstGeom prst="rect">
            <a:avLst/>
          </a:prstGeom>
        </p:spPr>
      </p:pic>
      <p:grpSp>
        <p:nvGrpSpPr>
          <p:cNvPr id="31" name="グループ化 30">
            <a:extLst>
              <a:ext uri="{FF2B5EF4-FFF2-40B4-BE49-F238E27FC236}">
                <a16:creationId xmlns:a16="http://schemas.microsoft.com/office/drawing/2014/main" id="{4307BBD1-4D7F-4A01-836A-AF8B7639FB7F}"/>
              </a:ext>
            </a:extLst>
          </p:cNvPr>
          <p:cNvGrpSpPr/>
          <p:nvPr/>
        </p:nvGrpSpPr>
        <p:grpSpPr>
          <a:xfrm>
            <a:off x="496981" y="5938629"/>
            <a:ext cx="1989175" cy="675670"/>
            <a:chOff x="610042" y="5963689"/>
            <a:chExt cx="1783542" cy="605822"/>
          </a:xfrm>
        </p:grpSpPr>
        <p:grpSp>
          <p:nvGrpSpPr>
            <p:cNvPr id="30" name="グループ化 29">
              <a:extLst>
                <a:ext uri="{FF2B5EF4-FFF2-40B4-BE49-F238E27FC236}">
                  <a16:creationId xmlns:a16="http://schemas.microsoft.com/office/drawing/2014/main" id="{2770D313-8DFF-4751-9CA9-C96468B409DC}"/>
                </a:ext>
              </a:extLst>
            </p:cNvPr>
            <p:cNvGrpSpPr/>
            <p:nvPr/>
          </p:nvGrpSpPr>
          <p:grpSpPr>
            <a:xfrm>
              <a:off x="1275594" y="5963689"/>
              <a:ext cx="1117990" cy="404711"/>
              <a:chOff x="989443" y="5709523"/>
              <a:chExt cx="1430776" cy="517939"/>
            </a:xfrm>
            <a:effectLst>
              <a:glow rad="101600">
                <a:srgbClr val="92D050">
                  <a:alpha val="60000"/>
                </a:srgbClr>
              </a:glow>
            </a:effectLst>
          </p:grpSpPr>
          <p:pic>
            <p:nvPicPr>
              <p:cNvPr id="29" name="図 28">
                <a:extLst>
                  <a:ext uri="{FF2B5EF4-FFF2-40B4-BE49-F238E27FC236}">
                    <a16:creationId xmlns:a16="http://schemas.microsoft.com/office/drawing/2014/main" id="{AD91254B-06C6-427F-A5DD-36A8E694C8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3647" y="5709523"/>
                <a:ext cx="1016572" cy="402221"/>
              </a:xfrm>
              <a:prstGeom prst="rect">
                <a:avLst/>
              </a:prstGeom>
            </p:spPr>
          </p:pic>
          <p:pic>
            <p:nvPicPr>
              <p:cNvPr id="44" name="図 43">
                <a:extLst>
                  <a:ext uri="{FF2B5EF4-FFF2-40B4-BE49-F238E27FC236}">
                    <a16:creationId xmlns:a16="http://schemas.microsoft.com/office/drawing/2014/main" id="{570A83FA-32E4-4549-86FB-AF8B7B07D1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443" y="5825241"/>
                <a:ext cx="1016572" cy="402221"/>
              </a:xfrm>
              <a:prstGeom prst="rect">
                <a:avLst/>
              </a:prstGeom>
            </p:spPr>
          </p:pic>
        </p:grpSp>
        <p:grpSp>
          <p:nvGrpSpPr>
            <p:cNvPr id="45" name="グループ化 44">
              <a:extLst>
                <a:ext uri="{FF2B5EF4-FFF2-40B4-BE49-F238E27FC236}">
                  <a16:creationId xmlns:a16="http://schemas.microsoft.com/office/drawing/2014/main" id="{F5BC5305-77E2-4E89-906C-E805496B53F0}"/>
                </a:ext>
              </a:extLst>
            </p:cNvPr>
            <p:cNvGrpSpPr/>
            <p:nvPr/>
          </p:nvGrpSpPr>
          <p:grpSpPr>
            <a:xfrm>
              <a:off x="610042" y="6164800"/>
              <a:ext cx="1117990" cy="404711"/>
              <a:chOff x="989443" y="5709523"/>
              <a:chExt cx="1430776" cy="517939"/>
            </a:xfrm>
            <a:effectLst>
              <a:glow rad="101600">
                <a:srgbClr val="92D050">
                  <a:alpha val="60000"/>
                </a:srgbClr>
              </a:glow>
            </a:effectLst>
          </p:grpSpPr>
          <p:pic>
            <p:nvPicPr>
              <p:cNvPr id="47" name="図 46">
                <a:extLst>
                  <a:ext uri="{FF2B5EF4-FFF2-40B4-BE49-F238E27FC236}">
                    <a16:creationId xmlns:a16="http://schemas.microsoft.com/office/drawing/2014/main" id="{58823AA0-2FCE-4719-845D-6430A30F91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3647" y="5709523"/>
                <a:ext cx="1016572" cy="402221"/>
              </a:xfrm>
              <a:prstGeom prst="rect">
                <a:avLst/>
              </a:prstGeom>
            </p:spPr>
          </p:pic>
          <p:pic>
            <p:nvPicPr>
              <p:cNvPr id="48" name="図 47">
                <a:extLst>
                  <a:ext uri="{FF2B5EF4-FFF2-40B4-BE49-F238E27FC236}">
                    <a16:creationId xmlns:a16="http://schemas.microsoft.com/office/drawing/2014/main" id="{02EB39D4-8194-4290-876C-C363684F44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443" y="5825241"/>
                <a:ext cx="1016572" cy="402221"/>
              </a:xfrm>
              <a:prstGeom prst="rect">
                <a:avLst/>
              </a:prstGeom>
            </p:spPr>
          </p:pic>
        </p:grpSp>
      </p:grpSp>
    </p:spTree>
    <p:extLst>
      <p:ext uri="{BB962C8B-B14F-4D97-AF65-F5344CB8AC3E}">
        <p14:creationId xmlns:p14="http://schemas.microsoft.com/office/powerpoint/2010/main" val="347654139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12769</TotalTime>
  <Pages>0</Pages>
  <Words>641</Words>
  <Characters>0</Characters>
  <Application>Microsoft Office PowerPoint</Application>
  <DocSecurity>0</DocSecurity>
  <PresentationFormat>ユーザー設定</PresentationFormat>
  <Lines>0</Lines>
  <Paragraphs>63</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ヒラギノ角ゴ3</vt:lpstr>
      <vt:lpstr>ヒラギノ角ゴ4</vt:lpstr>
      <vt:lpstr>ヒラギノ角ゴ5</vt:lpstr>
      <vt:lpstr>ヒラギノ角ゴ6</vt:lpstr>
      <vt:lpstr>ヒラギノ角ゴ7</vt:lpstr>
      <vt:lpstr>游ゴシック</vt:lpstr>
      <vt:lpstr>游ゴシック Light</vt:lpstr>
      <vt:lpstr>游明朝</vt:lpstr>
      <vt:lpstr>Arial</vt:lpstr>
      <vt:lpstr>Arial Black</vt:lpstr>
      <vt:lpstr>Impact</vt:lpstr>
      <vt:lpstr>Office テーマ</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圭祐 根尾</cp:lastModifiedBy>
  <cp:revision>1488</cp:revision>
  <cp:lastPrinted>2024-08-02T09:06:35Z</cp:lastPrinted>
  <dcterms:created xsi:type="dcterms:W3CDTF">2015-08-26T04:11:00Z</dcterms:created>
  <dcterms:modified xsi:type="dcterms:W3CDTF">2024-12-29T15:04:39Z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